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9"/>
  </p:notesMasterIdLst>
  <p:sldIdLst>
    <p:sldId id="306" r:id="rId2"/>
    <p:sldId id="277" r:id="rId3"/>
    <p:sldId id="319" r:id="rId4"/>
    <p:sldId id="342" r:id="rId5"/>
    <p:sldId id="321" r:id="rId6"/>
    <p:sldId id="343" r:id="rId7"/>
    <p:sldId id="276"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62" autoAdjust="0"/>
    <p:restoredTop sz="89825" autoAdjust="0"/>
  </p:normalViewPr>
  <p:slideViewPr>
    <p:cSldViewPr>
      <p:cViewPr>
        <p:scale>
          <a:sx n="66" d="100"/>
          <a:sy n="66" d="100"/>
        </p:scale>
        <p:origin x="-1602" y="-102"/>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8/10/2015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14942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presentation demonstrates the new capabilities of PowerPoint and it is best viewed in Slide Show. These slides are designed to give you great ideas for the presentations you’ll create in PowerPoint 2010!</a:t>
            </a:r>
          </a:p>
          <a:p>
            <a:endParaRPr lang="en-US" dirty="0" smtClean="0"/>
          </a:p>
          <a:p>
            <a:r>
              <a:rPr lang="en-US" dirty="0" smtClean="0"/>
              <a:t>For more sample templates, click the File tab, and then on the New tab, click Sample Templates.</a:t>
            </a:r>
          </a:p>
        </p:txBody>
      </p:sp>
      <p:sp>
        <p:nvSpPr>
          <p:cNvPr id="4" name="Slide Number Placeholder 3"/>
          <p:cNvSpPr>
            <a:spLocks noGrp="1"/>
          </p:cNvSpPr>
          <p:nvPr>
            <p:ph type="sldNum" sz="quarter" idx="10"/>
          </p:nvPr>
        </p:nvSpPr>
        <p:spPr/>
        <p:txBody>
          <a:bodyPr/>
          <a:lstStyle/>
          <a:p>
            <a:fld id="{58CC9574-A819-4FE4-99A7-1E27AD09ADC2}" type="slidenum">
              <a:rPr lang="en-US" smtClean="0"/>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4</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7</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4" name="Date Placeholder 3"/>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smtClean="0"/>
              <a:t>Click to edit Master subtitle style</a:t>
            </a:r>
            <a:endParaRPr lang="en-US" dirty="0"/>
          </a:p>
        </p:txBody>
      </p:sp>
      <p:sp>
        <p:nvSpPr>
          <p:cNvPr id="2" name="Title 1"/>
          <p:cNvSpPr>
            <a:spLocks noGrp="1"/>
          </p:cNvSpPr>
          <p:nvPr>
            <p:ph type="title"/>
          </p:nvPr>
        </p:nvSpPr>
        <p:spPr>
          <a:xfrm>
            <a:off x="106344" y="4114800"/>
            <a:ext cx="7315200" cy="9144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smtClean="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9" name="Media Placeholder 8"/>
          <p:cNvSpPr>
            <a:spLocks noGrp="1"/>
          </p:cNvSpPr>
          <p:nvPr>
            <p:ph type="media" sz="quarter" idx="13"/>
          </p:nvPr>
        </p:nvSpPr>
        <p:spPr>
          <a:xfrm>
            <a:off x="587022" y="838200"/>
            <a:ext cx="4873752" cy="3812822"/>
          </a:xfrm>
        </p:spPr>
        <p:txBody>
          <a:bodyPr/>
          <a:lstStyle>
            <a:lvl1pPr>
              <a:buNone/>
              <a:defRPr/>
            </a:lvl1pPr>
          </a:lstStyle>
          <a:p>
            <a:r>
              <a:rPr lang="en-US" smtClean="0"/>
              <a:t>Click icon to add media</a:t>
            </a:r>
            <a:endParaRPr lang="en-US" dirty="0"/>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a:buNone/>
              <a:defRPr sz="2400">
                <a:solidFill>
                  <a:schemeClr val="bg1"/>
                </a:solidFill>
              </a:defRPr>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562600"/>
            <a:ext cx="5486400" cy="6096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fa-IR" smtClean="0"/>
              <a:t>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0D5ECE-8B49-45CD-BE81-EF81920D1969}" type="slidenum">
              <a:rPr lang="en-US" smtClean="0"/>
              <a:pPr/>
              <a:t>‹#›</a:t>
            </a:fld>
            <a:endParaRPr lang="en-US" dirty="0"/>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smtClean="0"/>
              <a:t>    Click to edit Master title style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5105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r>
              <a:rPr lang="fa-IR" smtClean="0"/>
              <a:t>1</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2" name="Date Placeholder 1"/>
          <p:cNvSpPr>
            <a:spLocks noGrp="1"/>
          </p:cNvSpPr>
          <p:nvPr>
            <p:ph type="dt" sz="half" idx="10"/>
          </p:nvPr>
        </p:nvSpPr>
        <p:spPr/>
        <p:txBody>
          <a:bodyPr/>
          <a:lstStyle/>
          <a:p>
            <a:r>
              <a:rPr lang="fa-IR" smtClean="0"/>
              <a:t>1</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3820FCD-5F4C-4989-BE05-0A8208BCBC2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a:defRPr sz="3000" b="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r>
              <a:rPr lang="fa-IR" smtClean="0"/>
              <a:t>1</a:t>
            </a:r>
            <a:endParaRPr lang="en-US" dirty="0"/>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a:defRPr sz="28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76402"/>
            <a:ext cx="4038600" cy="3971455"/>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6400"/>
            <a:ext cx="4038600" cy="3971454"/>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fa-IR" smtClean="0"/>
              <a:t>1</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a:defRPr/>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a-IR" smtClean="0"/>
              <a:t>1</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0D5ECE-8B49-45CD-BE81-EF81920D1969}" type="slidenum">
              <a:rPr lang="en-US" smtClean="0"/>
              <a:pPr/>
              <a:t>‹#›</a:t>
            </a:fld>
            <a:endParaRPr lang="en-US" dirty="0"/>
          </a:p>
        </p:txBody>
      </p:sp>
      <p:sp>
        <p:nvSpPr>
          <p:cNvPr id="6" name="Title 1"/>
          <p:cNvSpPr>
            <a:spLocks noGrp="1"/>
          </p:cNvSpPr>
          <p:nvPr>
            <p:ph type="title" hasCustomPrompt="1"/>
          </p:nvPr>
        </p:nvSpPr>
        <p:spPr>
          <a:xfrm>
            <a:off x="290400" y="3081000"/>
            <a:ext cx="8686800" cy="10956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smtClean="0"/>
              <a:t>Click to edit Master Title Style</a:t>
            </a:r>
            <a:endParaRPr lang="en-US" dirty="0"/>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smtClean="0"/>
              <a:t>Click to edit Master title style</a:t>
            </a:r>
            <a:endParaRPr lang="en-US" dirty="0"/>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803650" y="609600"/>
            <a:ext cx="5111750" cy="5334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28600" y="1435101"/>
            <a:ext cx="3008313" cy="3822699"/>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r>
              <a:rPr lang="fa-IR" smtClean="0"/>
              <a:t>1</a:t>
            </a:r>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a-IR" smtClean="0"/>
              <a:t>1</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 id="2147483663" r:id="rId14"/>
  </p:sldLayoutIdLst>
  <p:timing>
    <p:tnLst>
      <p:par>
        <p:cTn id="1" dur="indefinite" restart="never" nodeType="tmRoot"/>
      </p:par>
    </p:tnLst>
  </p:timing>
  <p:hf hdr="0" ftr="0" dt="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6.xml"/><Relationship Id="rId7" Type="http://schemas.openxmlformats.org/officeDocument/2006/relationships/image" Target="../media/image5.jpeg"/><Relationship Id="rId2" Type="http://schemas.openxmlformats.org/officeDocument/2006/relationships/slideLayout" Target="../slideLayouts/slideLayout14.xml"/><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80.gif"/>
          <p:cNvPicPr/>
          <p:nvPr/>
        </p:nvPicPr>
        <p:blipFill>
          <a:blip r:embed="rId2" cstate="email">
            <a:extLst>
              <a:ext uri="{28A0092B-C50C-407E-A947-70E740481C1C}">
                <a14:useLocalDpi xmlns:a14="http://schemas.microsoft.com/office/drawing/2010/main" val="0"/>
              </a:ext>
            </a:extLst>
          </a:blip>
          <a:stretch>
            <a:fillRect/>
          </a:stretch>
        </p:blipFill>
        <p:spPr>
          <a:xfrm>
            <a:off x="2555776" y="2636912"/>
            <a:ext cx="5939790" cy="2896235"/>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1</a:t>
            </a:fld>
            <a:endParaRPr lang="en-US" dirty="0"/>
          </a:p>
        </p:txBody>
      </p:sp>
    </p:spTree>
    <p:extLst>
      <p:ext uri="{BB962C8B-B14F-4D97-AF65-F5344CB8AC3E}">
        <p14:creationId xmlns:p14="http://schemas.microsoft.com/office/powerpoint/2010/main" val="157933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1316420"/>
            <a:ext cx="4953000" cy="1416269"/>
          </a:xfrm>
        </p:spPr>
        <p:txBody>
          <a:bodyPr>
            <a:normAutofit/>
          </a:bodyPr>
          <a:lstStyle/>
          <a:p>
            <a:r>
              <a:rPr lang="fa-IR" sz="2400" b="1" dirty="0" smtClean="0">
                <a:cs typeface="Mitra" pitchFamily="2" charset="-78"/>
              </a:rPr>
              <a:t>جلسه دفاع پایان نامه کارشناسی ارشد مهندسی عمران – سازه دانشگاه تفرش</a:t>
            </a:r>
            <a:endParaRPr lang="en-US" sz="2400" b="1" dirty="0" smtClean="0">
              <a:cs typeface="Mitra" pitchFamily="2" charset="-78"/>
            </a:endParaRPr>
          </a:p>
        </p:txBody>
      </p:sp>
      <p:sp>
        <p:nvSpPr>
          <p:cNvPr id="5" name="Title 4"/>
          <p:cNvSpPr>
            <a:spLocks noGrp="1"/>
          </p:cNvSpPr>
          <p:nvPr>
            <p:ph type="title"/>
          </p:nvPr>
        </p:nvSpPr>
        <p:spPr>
          <a:xfrm>
            <a:off x="228600" y="3048000"/>
            <a:ext cx="7239000" cy="1828800"/>
          </a:xfrm>
        </p:spPr>
        <p:txBody>
          <a:bodyPr>
            <a:normAutofit/>
          </a:bodyPr>
          <a:lstStyle/>
          <a:p>
            <a:r>
              <a:rPr lang="ar-SA" sz="2400" dirty="0">
                <a:cs typeface="2  Koodak" pitchFamily="2" charset="-78"/>
              </a:rPr>
              <a:t>مطالعه آزمایشگاهی و تحلیلی پارامترهای موثر بر عملکرد </a:t>
            </a:r>
            <a:r>
              <a:rPr lang="fa-IR" sz="2400" dirty="0" smtClean="0">
                <a:cs typeface="2  Koodak" pitchFamily="2" charset="-78"/>
              </a:rPr>
              <a:t/>
            </a:r>
            <a:br>
              <a:rPr lang="fa-IR" sz="2400" dirty="0" smtClean="0">
                <a:cs typeface="2  Koodak" pitchFamily="2" charset="-78"/>
              </a:rPr>
            </a:br>
            <a:r>
              <a:rPr lang="fa-IR" sz="2400" dirty="0" smtClean="0">
                <a:cs typeface="2  Koodak" pitchFamily="2" charset="-78"/>
              </a:rPr>
              <a:t>«</a:t>
            </a:r>
            <a:r>
              <a:rPr lang="ar-SA" sz="2400" dirty="0" smtClean="0">
                <a:cs typeface="2  Koodak" pitchFamily="2" charset="-78"/>
              </a:rPr>
              <a:t>میراگرهای </a:t>
            </a:r>
            <a:r>
              <a:rPr lang="ar-SA" sz="2400" dirty="0">
                <a:cs typeface="2  Koodak" pitchFamily="2" charset="-78"/>
              </a:rPr>
              <a:t>مایع تنظیم </a:t>
            </a:r>
            <a:r>
              <a:rPr lang="ar-SA" sz="2400" dirty="0" smtClean="0">
                <a:cs typeface="2  Koodak" pitchFamily="2" charset="-78"/>
              </a:rPr>
              <a:t>شده</a:t>
            </a:r>
            <a:r>
              <a:rPr lang="fa-IR" sz="2400" dirty="0" smtClean="0">
                <a:cs typeface="2  Koodak" pitchFamily="2" charset="-78"/>
              </a:rPr>
              <a:t>»</a:t>
            </a:r>
            <a:r>
              <a:rPr lang="ar-SA" sz="2400" dirty="0" smtClean="0">
                <a:cs typeface="2  Koodak" pitchFamily="2" charset="-78"/>
              </a:rPr>
              <a:t> </a:t>
            </a:r>
            <a:r>
              <a:rPr lang="ar-SA" sz="2400" dirty="0">
                <a:cs typeface="2  Koodak" pitchFamily="2" charset="-78"/>
              </a:rPr>
              <a:t>در سکوهای </a:t>
            </a:r>
            <a:r>
              <a:rPr lang="ar-SA" sz="2400" dirty="0" smtClean="0">
                <a:cs typeface="2  Koodak" pitchFamily="2" charset="-78"/>
              </a:rPr>
              <a:t>نفتی</a:t>
            </a:r>
            <a:r>
              <a:rPr lang="fa-IR" sz="2400" dirty="0" smtClean="0">
                <a:cs typeface="2  Koodak" pitchFamily="2" charset="-78"/>
              </a:rPr>
              <a:t/>
            </a:r>
            <a:br>
              <a:rPr lang="fa-IR" sz="2400" dirty="0" smtClean="0">
                <a:cs typeface="2  Koodak" pitchFamily="2" charset="-78"/>
              </a:rPr>
            </a:br>
            <a:r>
              <a:rPr lang="fa-IR" sz="2400" dirty="0" smtClean="0">
                <a:cs typeface="2  Koodak" pitchFamily="2" charset="-78"/>
              </a:rPr>
              <a:t/>
            </a:r>
            <a:br>
              <a:rPr lang="fa-IR" sz="2400" dirty="0" smtClean="0">
                <a:cs typeface="2  Koodak" pitchFamily="2" charset="-78"/>
              </a:rPr>
            </a:br>
            <a:r>
              <a:rPr lang="ar-SA" sz="1800" dirty="0" smtClean="0">
                <a:solidFill>
                  <a:schemeClr val="accent1"/>
                </a:solidFill>
                <a:cs typeface="2  Traffic" pitchFamily="2" charset="-78"/>
              </a:rPr>
              <a:t>استاد راهنما:</a:t>
            </a:r>
            <a:r>
              <a:rPr lang="fa-IR" sz="1800" dirty="0" smtClean="0">
                <a:solidFill>
                  <a:schemeClr val="accent1"/>
                </a:solidFill>
                <a:cs typeface="2  Traffic" pitchFamily="2" charset="-78"/>
              </a:rPr>
              <a:t>  </a:t>
            </a:r>
            <a:r>
              <a:rPr lang="ar-SA" sz="1800" dirty="0" smtClean="0">
                <a:solidFill>
                  <a:schemeClr val="accent1"/>
                </a:solidFill>
                <a:cs typeface="2  Traffic" pitchFamily="2" charset="-78"/>
              </a:rPr>
              <a:t>آقاي </a:t>
            </a:r>
            <a:r>
              <a:rPr lang="ar-SA" sz="1800" dirty="0">
                <a:solidFill>
                  <a:schemeClr val="accent1"/>
                </a:solidFill>
                <a:cs typeface="2  Traffic" pitchFamily="2" charset="-78"/>
              </a:rPr>
              <a:t>دکتر محمد قاسم سحاب</a:t>
            </a:r>
            <a:r>
              <a:rPr lang="en-US" sz="1800" dirty="0">
                <a:solidFill>
                  <a:schemeClr val="accent1"/>
                </a:solidFill>
                <a:cs typeface="2  Traffic" pitchFamily="2" charset="-78"/>
              </a:rPr>
              <a:t/>
            </a:r>
            <a:br>
              <a:rPr lang="en-US" sz="1800" dirty="0">
                <a:solidFill>
                  <a:schemeClr val="accent1"/>
                </a:solidFill>
                <a:cs typeface="2  Traffic" pitchFamily="2" charset="-78"/>
              </a:rPr>
            </a:br>
            <a:r>
              <a:rPr lang="ar-SA" sz="1800" dirty="0">
                <a:solidFill>
                  <a:schemeClr val="accent1"/>
                </a:solidFill>
                <a:cs typeface="2  Traffic" pitchFamily="2" charset="-78"/>
              </a:rPr>
              <a:t> </a:t>
            </a:r>
            <a:r>
              <a:rPr lang="ar-SA" sz="1800" dirty="0" smtClean="0">
                <a:solidFill>
                  <a:schemeClr val="accent1"/>
                </a:solidFill>
                <a:cs typeface="2  Traffic" pitchFamily="2" charset="-78"/>
              </a:rPr>
              <a:t>دانشجو :</a:t>
            </a:r>
            <a:r>
              <a:rPr lang="fa-IR" sz="1800" dirty="0" smtClean="0">
                <a:solidFill>
                  <a:schemeClr val="accent1"/>
                </a:solidFill>
                <a:cs typeface="2  Traffic" pitchFamily="2" charset="-78"/>
              </a:rPr>
              <a:t> </a:t>
            </a:r>
            <a:r>
              <a:rPr lang="ar-SA" sz="1800" dirty="0" smtClean="0">
                <a:solidFill>
                  <a:schemeClr val="accent1"/>
                </a:solidFill>
                <a:cs typeface="2  Traffic" pitchFamily="2" charset="-78"/>
              </a:rPr>
              <a:t>میثم جالو</a:t>
            </a:r>
            <a:endParaRPr lang="en-US" sz="1800" dirty="0">
              <a:solidFill>
                <a:schemeClr val="accent1"/>
              </a:solidFill>
              <a:cs typeface="2  Traffic" pitchFamily="2" charset="-78"/>
            </a:endParaRPr>
          </a:p>
        </p:txBody>
      </p:sp>
      <p:pic>
        <p:nvPicPr>
          <p:cNvPr id="4" name="Picture 3" descr="arm.JPG"/>
          <p:cNvPicPr/>
          <p:nvPr/>
        </p:nvPicPr>
        <p:blipFill>
          <a:blip r:embed="rId3" cstate="print"/>
          <a:stretch>
            <a:fillRect/>
          </a:stretch>
        </p:blipFill>
        <p:spPr>
          <a:xfrm>
            <a:off x="7668344" y="188640"/>
            <a:ext cx="1264285" cy="1259840"/>
          </a:xfrm>
          <a:prstGeom prst="rect">
            <a:avLst/>
          </a:prstGeom>
        </p:spPr>
      </p:pic>
      <p:sp>
        <p:nvSpPr>
          <p:cNvPr id="2" name="Rectangle 1"/>
          <p:cNvSpPr/>
          <p:nvPr/>
        </p:nvSpPr>
        <p:spPr>
          <a:xfrm>
            <a:off x="179512" y="5157192"/>
            <a:ext cx="2640466" cy="369332"/>
          </a:xfrm>
          <a:prstGeom prst="rect">
            <a:avLst/>
          </a:prstGeom>
        </p:spPr>
        <p:txBody>
          <a:bodyPr wrap="none">
            <a:spAutoFit/>
          </a:bodyPr>
          <a:lstStyle/>
          <a:p>
            <a:r>
              <a:rPr lang="fa-IR" dirty="0" smtClean="0">
                <a:cs typeface="B Titr" pitchFamily="2" charset="-78"/>
              </a:rPr>
              <a:t>تاریخ دفاع:   30 مهرماه 1392</a:t>
            </a:r>
            <a:endParaRPr lang="fa-IR"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smtClean="0">
                <a:cs typeface="Mitra" pitchFamily="2" charset="-78"/>
              </a:rPr>
              <a:t>     روش </a:t>
            </a:r>
            <a:r>
              <a:rPr lang="fa-IR" sz="4000" dirty="0">
                <a:cs typeface="Mitra" pitchFamily="2" charset="-78"/>
              </a:rPr>
              <a:t>شناسی تحقیق</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دستگاه مورد استفاده در آزمایش ها شامل چه اجزائی می باشد؟؟؟                           زمان </a:t>
            </a:r>
            <a:r>
              <a:rPr lang="fa-IR" sz="1600" b="1" dirty="0">
                <a:solidFill>
                  <a:schemeClr val="tx1"/>
                </a:solidFill>
                <a:cs typeface="2  Mitra" pitchFamily="2" charset="-78"/>
              </a:rPr>
              <a:t>تقریبی این بخش:     3 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6</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3</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88024" y="980728"/>
            <a:ext cx="3870201" cy="5801073"/>
          </a:xfrm>
          <a:prstGeom prst="rect">
            <a:avLst/>
          </a:prstGeom>
          <a:noFill/>
        </p:spPr>
        <p:txBody>
          <a:bodyPr wrap="square" rtlCol="0">
            <a:normAutofit/>
          </a:bodyPr>
          <a:lstStyle/>
          <a:p>
            <a:pPr marL="285750" indent="-285750" algn="justLow" rtl="1">
              <a:buFont typeface="Calibri" pitchFamily="34" charset="0"/>
              <a:buChar char="↙"/>
            </a:pPr>
            <a:endParaRPr lang="fa-IR" b="1" dirty="0" smtClean="0">
              <a:cs typeface="2  Mitra" pitchFamily="2" charset="-78"/>
            </a:endParaRPr>
          </a:p>
          <a:p>
            <a:pPr marL="285750" indent="-285750" algn="justLow" rtl="1">
              <a:buFont typeface="Calibri" pitchFamily="34" charset="0"/>
              <a:buChar char="↙"/>
            </a:pPr>
            <a:r>
              <a:rPr lang="fa-IR" b="1" dirty="0" smtClean="0">
                <a:cs typeface="2  Mitra" pitchFamily="2" charset="-78"/>
              </a:rPr>
              <a:t>مدل استفاده شده، مدل یکدرجه آزادی.</a:t>
            </a:r>
          </a:p>
          <a:p>
            <a:pPr marL="285750" indent="-285750" algn="justLow" rtl="1">
              <a:buFont typeface="Calibri" pitchFamily="34" charset="0"/>
              <a:buChar char="↙"/>
            </a:pPr>
            <a:endParaRPr lang="fa-IR" b="1" dirty="0">
              <a:cs typeface="2  Mitra" pitchFamily="2" charset="-78"/>
            </a:endParaRPr>
          </a:p>
          <a:p>
            <a:pPr marL="285750" indent="-285750" algn="justLow" rtl="1">
              <a:buFont typeface="Calibri" pitchFamily="34" charset="0"/>
              <a:buChar char="↙"/>
            </a:pPr>
            <a:endParaRPr lang="fa-IR" b="1" dirty="0" smtClean="0">
              <a:cs typeface="2  Mitra" pitchFamily="2" charset="-78"/>
            </a:endParaRPr>
          </a:p>
          <a:p>
            <a:pPr marL="285750" indent="-285750" algn="justLow" rtl="1">
              <a:buFont typeface="Calibri" pitchFamily="34" charset="0"/>
              <a:buChar char="↙"/>
            </a:pPr>
            <a:endParaRPr lang="fa-IR" b="1" dirty="0">
              <a:latin typeface="Kozuka Mincho Pro H" pitchFamily="18" charset="-128"/>
              <a:ea typeface="Kozuka Mincho Pro H" pitchFamily="18" charset="-128"/>
              <a:cs typeface="2  Mitra" pitchFamily="2" charset="-78"/>
            </a:endParaRPr>
          </a:p>
          <a:p>
            <a:pPr marL="285750"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اجزای مختلف مدل:</a:t>
            </a:r>
          </a:p>
          <a:p>
            <a:pPr marL="285750" indent="-285750" algn="justLow" rtl="1">
              <a:buFont typeface="Calibri" pitchFamily="34" charset="0"/>
              <a:buChar char="↙"/>
            </a:pPr>
            <a:endParaRPr lang="fa-IR" b="1" dirty="0" smtClean="0">
              <a:latin typeface="Kozuka Mincho Pro H" pitchFamily="18" charset="-128"/>
              <a:ea typeface="Kozuka Mincho Pro H" pitchFamily="18" charset="-128"/>
              <a:cs typeface="2  Mitra" pitchFamily="2" charset="-78"/>
            </a:endParaRP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پایه استقرار دستگاه.</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عرشه متحرک.</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تیغه های تخت فولادی.</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حسگر سنجش فاصله.</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رابط سخت افزاری.</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رابط نرم افزاری.</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میراگر جرمی و مایع تنظیم شده.</a:t>
            </a:r>
          </a:p>
          <a:p>
            <a:pPr marL="576000" lvl="2" indent="-285750" algn="justLow" rtl="1">
              <a:buFont typeface="Calibri" pitchFamily="34" charset="0"/>
              <a:buChar char="↙"/>
            </a:pPr>
            <a:r>
              <a:rPr lang="fa-IR" b="1" dirty="0" smtClean="0">
                <a:latin typeface="Kozuka Mincho Pro H" pitchFamily="18" charset="-128"/>
                <a:ea typeface="Kozuka Mincho Pro H" pitchFamily="18" charset="-128"/>
                <a:cs typeface="2  Mitra" pitchFamily="2" charset="-78"/>
              </a:rPr>
              <a:t>گلوله های فلزی کروی.</a:t>
            </a:r>
          </a:p>
          <a:p>
            <a:pPr marL="1200150" lvl="2" indent="-285750" algn="justLow" rtl="1">
              <a:buFont typeface="Calibri" pitchFamily="34" charset="0"/>
              <a:buChar char="↙"/>
            </a:pPr>
            <a:endParaRPr lang="fa-IR" b="1" dirty="0" smtClean="0">
              <a:latin typeface="Kozuka Mincho Pro H" pitchFamily="18" charset="-128"/>
              <a:ea typeface="Kozuka Mincho Pro H" pitchFamily="18" charset="-128"/>
              <a:cs typeface="2  Mitra" pitchFamily="2" charset="-78"/>
            </a:endParaRPr>
          </a:p>
          <a:p>
            <a:pPr lvl="2" algn="justLow" rtl="1"/>
            <a:endParaRPr lang="fa-IR" b="1" dirty="0" smtClean="0">
              <a:latin typeface="Kozuka Mincho Pro H" pitchFamily="18" charset="-128"/>
              <a:ea typeface="Kozuka Mincho Pro H" pitchFamily="18" charset="-128"/>
              <a:cs typeface="+mj-cs"/>
            </a:endParaRPr>
          </a:p>
          <a:p>
            <a:pPr marL="285750" lvl="2" indent="-285750" algn="justLow" rtl="1">
              <a:buFont typeface="Calibri" pitchFamily="34" charset="0"/>
              <a:buChar char="↙"/>
            </a:pPr>
            <a:r>
              <a:rPr lang="fa-IR" b="1" dirty="0" smtClean="0">
                <a:cs typeface="2  Mitra" pitchFamily="2" charset="-78"/>
              </a:rPr>
              <a:t>حالت های بار مورد آزمایش.</a:t>
            </a:r>
          </a:p>
          <a:p>
            <a:pPr marL="0" lvl="2" algn="justLow" rtl="1"/>
            <a:endParaRPr lang="fa-IR" b="1" dirty="0">
              <a:cs typeface="2  Mitra" pitchFamily="2" charset="-78"/>
            </a:endParaRPr>
          </a:p>
          <a:p>
            <a:pPr marL="0" lvl="2" algn="justLow" rtl="1"/>
            <a:endParaRPr lang="en-US" b="1" dirty="0" smtClean="0">
              <a:latin typeface="Kozuka Mincho Pro H" pitchFamily="18" charset="-128"/>
              <a:ea typeface="Kozuka Mincho Pro H" pitchFamily="18" charset="-128"/>
              <a:cs typeface="+mj-cs"/>
            </a:endParaRPr>
          </a:p>
          <a:p>
            <a:pPr marL="285750" indent="-285750" algn="justLow">
              <a:buFont typeface="Calibri" pitchFamily="34" charset="0"/>
              <a:buChar char="↘"/>
            </a:pPr>
            <a:endParaRPr lang="en-US" b="1" dirty="0" smtClean="0">
              <a:latin typeface="Kozuka Mincho Pro H" pitchFamily="18" charset="-128"/>
              <a:ea typeface="Kozuka Mincho Pro H" pitchFamily="18" charset="-128"/>
              <a:cs typeface="+mj-cs"/>
            </a:endParaRPr>
          </a:p>
          <a:p>
            <a:endParaRPr lang="fa-IR" b="1" dirty="0" smtClean="0">
              <a:cs typeface="2  Mitra" pitchFamily="2" charset="-78"/>
            </a:endParaRPr>
          </a:p>
          <a:p>
            <a:pPr marL="285750" indent="-285750" algn="justLow" rtl="1">
              <a:buFont typeface="Calibri" pitchFamily="34" charset="0"/>
              <a:buChar char="↙"/>
            </a:pPr>
            <a:endParaRPr lang="fa-IR" b="1" dirty="0">
              <a:cs typeface="2  Mitra" pitchFamily="2" charset="-78"/>
            </a:endParaRPr>
          </a:p>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 روش شناسی تحقیق</a:t>
            </a:r>
            <a:endParaRPr lang="en-US" sz="1800" dirty="0">
              <a:cs typeface="2  Mitra" pitchFamily="2" charset="-78"/>
            </a:endParaRPr>
          </a:p>
        </p:txBody>
      </p:sp>
      <p:sp>
        <p:nvSpPr>
          <p:cNvPr id="8" name="Action Button: Home 7">
            <a:hlinkClick r:id="" action="ppaction://noaction" highlightClick="1"/>
          </p:cNvPr>
          <p:cNvSpPr/>
          <p:nvPr/>
        </p:nvSpPr>
        <p:spPr>
          <a:xfrm>
            <a:off x="179512" y="6165304"/>
            <a:ext cx="734888" cy="6164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Slide Number Placeholder 1"/>
          <p:cNvSpPr>
            <a:spLocks noGrp="1"/>
          </p:cNvSpPr>
          <p:nvPr>
            <p:ph type="sldNum" sz="quarter" idx="12"/>
          </p:nvPr>
        </p:nvSpPr>
        <p:spPr/>
        <p:txBody>
          <a:bodyPr/>
          <a:lstStyle/>
          <a:p>
            <a:fld id="{240D5ECE-8B49-45CD-BE81-EF81920D1969}" type="slidenum">
              <a:rPr lang="en-US" smtClean="0"/>
              <a:pPr/>
              <a:t>4</a:t>
            </a:fld>
            <a:endParaRPr lang="en-US" dirty="0"/>
          </a:p>
        </p:txBody>
      </p:sp>
      <p:pic>
        <p:nvPicPr>
          <p:cNvPr id="9" name="Picture 8" descr="4-2.JPG"/>
          <p:cNvPicPr/>
          <p:nvPr/>
        </p:nvPicPr>
        <p:blipFill>
          <a:blip r:embed="rId3" cstate="print"/>
          <a:stretch>
            <a:fillRect/>
          </a:stretch>
        </p:blipFill>
        <p:spPr>
          <a:xfrm>
            <a:off x="0" y="1893122"/>
            <a:ext cx="5292080" cy="3456938"/>
          </a:xfrm>
          <a:prstGeom prst="rect">
            <a:avLst/>
          </a:prstGeom>
        </p:spPr>
      </p:pic>
      <p:sp>
        <p:nvSpPr>
          <p:cNvPr id="6" name="Line Callout 1 5"/>
          <p:cNvSpPr/>
          <p:nvPr/>
        </p:nvSpPr>
        <p:spPr>
          <a:xfrm>
            <a:off x="5436096" y="2780928"/>
            <a:ext cx="2880320" cy="504056"/>
          </a:xfrm>
          <a:prstGeom prst="borderCallout1">
            <a:avLst>
              <a:gd name="adj1" fmla="val 53304"/>
              <a:gd name="adj2" fmla="val 737"/>
              <a:gd name="adj3" fmla="val 315217"/>
              <a:gd name="adj4" fmla="val -6405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0" name="Line Callout 1 9"/>
          <p:cNvSpPr/>
          <p:nvPr/>
        </p:nvSpPr>
        <p:spPr>
          <a:xfrm>
            <a:off x="5588496" y="3068960"/>
            <a:ext cx="2880320" cy="504056"/>
          </a:xfrm>
          <a:prstGeom prst="borderCallout1">
            <a:avLst>
              <a:gd name="adj1" fmla="val 53304"/>
              <a:gd name="adj2" fmla="val 737"/>
              <a:gd name="adj3" fmla="val 130929"/>
              <a:gd name="adj4" fmla="val -2928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2" name="Line Callout 1 11"/>
          <p:cNvSpPr/>
          <p:nvPr/>
        </p:nvSpPr>
        <p:spPr>
          <a:xfrm>
            <a:off x="5436096" y="3377208"/>
            <a:ext cx="2880320" cy="504056"/>
          </a:xfrm>
          <a:prstGeom prst="borderCallout1">
            <a:avLst>
              <a:gd name="adj1" fmla="val 53304"/>
              <a:gd name="adj2" fmla="val 737"/>
              <a:gd name="adj3" fmla="val 105013"/>
              <a:gd name="adj4" fmla="val -4691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3" name="Line Callout 1 12"/>
          <p:cNvSpPr/>
          <p:nvPr/>
        </p:nvSpPr>
        <p:spPr>
          <a:xfrm>
            <a:off x="5718855" y="3582775"/>
            <a:ext cx="2880320" cy="504056"/>
          </a:xfrm>
          <a:prstGeom prst="borderCallout1">
            <a:avLst>
              <a:gd name="adj1" fmla="val 53304"/>
              <a:gd name="adj2" fmla="val 737"/>
              <a:gd name="adj3" fmla="val 21508"/>
              <a:gd name="adj4" fmla="val -6405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4" name="Line Callout 1 13"/>
          <p:cNvSpPr/>
          <p:nvPr/>
        </p:nvSpPr>
        <p:spPr>
          <a:xfrm>
            <a:off x="5580700" y="3891158"/>
            <a:ext cx="2880320" cy="504056"/>
          </a:xfrm>
          <a:prstGeom prst="borderCallout1">
            <a:avLst>
              <a:gd name="adj1" fmla="val 53304"/>
              <a:gd name="adj2" fmla="val 737"/>
              <a:gd name="adj3" fmla="val 50303"/>
              <a:gd name="adj4" fmla="val -8471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5" name="Line Callout 1 14"/>
          <p:cNvSpPr/>
          <p:nvPr/>
        </p:nvSpPr>
        <p:spPr>
          <a:xfrm>
            <a:off x="5704071" y="4143186"/>
            <a:ext cx="2880320" cy="504056"/>
          </a:xfrm>
          <a:prstGeom prst="borderCallout1">
            <a:avLst>
              <a:gd name="adj1" fmla="val 53304"/>
              <a:gd name="adj2" fmla="val 737"/>
              <a:gd name="adj3" fmla="val -90792"/>
              <a:gd name="adj4" fmla="val -1562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6" name="Line Callout 1 15"/>
          <p:cNvSpPr/>
          <p:nvPr/>
        </p:nvSpPr>
        <p:spPr>
          <a:xfrm>
            <a:off x="5292080" y="4395214"/>
            <a:ext cx="2880320" cy="504056"/>
          </a:xfrm>
          <a:prstGeom prst="borderCallout1">
            <a:avLst>
              <a:gd name="adj1" fmla="val 53304"/>
              <a:gd name="adj2" fmla="val 737"/>
              <a:gd name="adj3" fmla="val -162780"/>
              <a:gd name="adj4" fmla="val -3129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sp>
        <p:nvSpPr>
          <p:cNvPr id="17" name="Line Callout 1 16"/>
          <p:cNvSpPr/>
          <p:nvPr/>
        </p:nvSpPr>
        <p:spPr>
          <a:xfrm>
            <a:off x="5596207" y="4725144"/>
            <a:ext cx="2880320" cy="504056"/>
          </a:xfrm>
          <a:prstGeom prst="borderCallout1">
            <a:avLst>
              <a:gd name="adj1" fmla="val 53304"/>
              <a:gd name="adj2" fmla="val 737"/>
              <a:gd name="adj3" fmla="val -76395"/>
              <a:gd name="adj4" fmla="val -8622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ln>
                <a:solidFill>
                  <a:srgbClr val="FF0000"/>
                </a:solidFill>
              </a:ln>
            </a:endParaRPr>
          </a:p>
        </p:txBody>
      </p:sp>
      <p:pic>
        <p:nvPicPr>
          <p:cNvPr id="18" name="Picture 1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84079" y="3121258"/>
            <a:ext cx="4095674" cy="3071756"/>
          </a:xfrm>
          <a:prstGeom prst="rect">
            <a:avLst/>
          </a:prstGeom>
        </p:spPr>
      </p:pic>
      <p:pic>
        <p:nvPicPr>
          <p:cNvPr id="19" name="Picture 18"/>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97272" y="2420888"/>
            <a:ext cx="4992554" cy="3744416"/>
          </a:xfrm>
          <a:prstGeom prst="rect">
            <a:avLst/>
          </a:prstGeom>
        </p:spPr>
      </p:pic>
    </p:spTree>
    <p:extLst>
      <p:ext uri="{BB962C8B-B14F-4D97-AF65-F5344CB8AC3E}">
        <p14:creationId xmlns:p14="http://schemas.microsoft.com/office/powerpoint/2010/main" val="365164877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4">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500"/>
                                        <p:tgtEl>
                                          <p:spTgt spid="4">
                                            <p:txEl>
                                              <p:pRg st="5" end="5"/>
                                            </p:txEl>
                                          </p:spTgt>
                                        </p:tgtEl>
                                      </p:cBhvr>
                                    </p:animEffect>
                                    <p:anim calcmode="lin" valueType="num">
                                      <p:cBhvr>
                                        <p:cTn id="22"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23" dur="500" fill="hold"/>
                                        <p:tgtEl>
                                          <p:spTgt spid="4">
                                            <p:txEl>
                                              <p:pRg st="5" end="5"/>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xEl>
                                              <p:pRg st="7" end="7"/>
                                            </p:txEl>
                                          </p:spTgt>
                                        </p:tgtEl>
                                        <p:attrNameLst>
                                          <p:attrName>style.visibility</p:attrName>
                                        </p:attrNameLst>
                                      </p:cBhvr>
                                      <p:to>
                                        <p:strVal val="visible"/>
                                      </p:to>
                                    </p:set>
                                    <p:animEffect transition="in" filter="fade">
                                      <p:cBhvr>
                                        <p:cTn id="26" dur="500"/>
                                        <p:tgtEl>
                                          <p:spTgt spid="4">
                                            <p:txEl>
                                              <p:pRg st="7" end="7"/>
                                            </p:txEl>
                                          </p:spTgt>
                                        </p:tgtEl>
                                      </p:cBhvr>
                                    </p:animEffect>
                                    <p:anim calcmode="lin" valueType="num">
                                      <p:cBhvr>
                                        <p:cTn id="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28" dur="500" fill="hold"/>
                                        <p:tgtEl>
                                          <p:spTgt spid="4">
                                            <p:txEl>
                                              <p:pRg st="7" end="7"/>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fade">
                                      <p:cBhvr>
                                        <p:cTn id="31" dur="500"/>
                                        <p:tgtEl>
                                          <p:spTgt spid="4">
                                            <p:txEl>
                                              <p:pRg st="8" end="8"/>
                                            </p:txEl>
                                          </p:spTgt>
                                        </p:tgtEl>
                                      </p:cBhvr>
                                    </p:animEffect>
                                    <p:anim calcmode="lin" valueType="num">
                                      <p:cBhvr>
                                        <p:cTn id="32"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33" dur="500" fill="hold"/>
                                        <p:tgtEl>
                                          <p:spTgt spid="4">
                                            <p:txEl>
                                              <p:pRg st="8" end="8"/>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
                                            <p:txEl>
                                              <p:pRg st="9" end="9"/>
                                            </p:txEl>
                                          </p:spTgt>
                                        </p:tgtEl>
                                        <p:attrNameLst>
                                          <p:attrName>style.visibility</p:attrName>
                                        </p:attrNameLst>
                                      </p:cBhvr>
                                      <p:to>
                                        <p:strVal val="visible"/>
                                      </p:to>
                                    </p:set>
                                    <p:animEffect transition="in" filter="fade">
                                      <p:cBhvr>
                                        <p:cTn id="36" dur="500"/>
                                        <p:tgtEl>
                                          <p:spTgt spid="4">
                                            <p:txEl>
                                              <p:pRg st="9" end="9"/>
                                            </p:txEl>
                                          </p:spTgt>
                                        </p:tgtEl>
                                      </p:cBhvr>
                                    </p:animEffect>
                                    <p:anim calcmode="lin" valueType="num">
                                      <p:cBhvr>
                                        <p:cTn id="37"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38" dur="500" fill="hold"/>
                                        <p:tgtEl>
                                          <p:spTgt spid="4">
                                            <p:txEl>
                                              <p:pRg st="9" end="9"/>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
                                            <p:txEl>
                                              <p:pRg st="10" end="10"/>
                                            </p:txEl>
                                          </p:spTgt>
                                        </p:tgtEl>
                                        <p:attrNameLst>
                                          <p:attrName>style.visibility</p:attrName>
                                        </p:attrNameLst>
                                      </p:cBhvr>
                                      <p:to>
                                        <p:strVal val="visible"/>
                                      </p:to>
                                    </p:set>
                                    <p:animEffect transition="in" filter="fade">
                                      <p:cBhvr>
                                        <p:cTn id="41" dur="500"/>
                                        <p:tgtEl>
                                          <p:spTgt spid="4">
                                            <p:txEl>
                                              <p:pRg st="10" end="10"/>
                                            </p:txEl>
                                          </p:spTgt>
                                        </p:tgtEl>
                                      </p:cBhvr>
                                    </p:animEffect>
                                    <p:anim calcmode="lin" valueType="num">
                                      <p:cBhvr>
                                        <p:cTn id="42"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43" dur="500" fill="hold"/>
                                        <p:tgtEl>
                                          <p:spTgt spid="4">
                                            <p:txEl>
                                              <p:pRg st="10" end="10"/>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
                                            <p:txEl>
                                              <p:pRg st="11" end="11"/>
                                            </p:txEl>
                                          </p:spTgt>
                                        </p:tgtEl>
                                        <p:attrNameLst>
                                          <p:attrName>style.visibility</p:attrName>
                                        </p:attrNameLst>
                                      </p:cBhvr>
                                      <p:to>
                                        <p:strVal val="visible"/>
                                      </p:to>
                                    </p:set>
                                    <p:animEffect transition="in" filter="fade">
                                      <p:cBhvr>
                                        <p:cTn id="46" dur="500"/>
                                        <p:tgtEl>
                                          <p:spTgt spid="4">
                                            <p:txEl>
                                              <p:pRg st="11" end="11"/>
                                            </p:txEl>
                                          </p:spTgt>
                                        </p:tgtEl>
                                      </p:cBhvr>
                                    </p:animEffect>
                                    <p:anim calcmode="lin" valueType="num">
                                      <p:cBhvr>
                                        <p:cTn id="47"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48" dur="500" fill="hold"/>
                                        <p:tgtEl>
                                          <p:spTgt spid="4">
                                            <p:txEl>
                                              <p:pRg st="11" end="11"/>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
                                            <p:txEl>
                                              <p:pRg st="12" end="12"/>
                                            </p:txEl>
                                          </p:spTgt>
                                        </p:tgtEl>
                                        <p:attrNameLst>
                                          <p:attrName>style.visibility</p:attrName>
                                        </p:attrNameLst>
                                      </p:cBhvr>
                                      <p:to>
                                        <p:strVal val="visible"/>
                                      </p:to>
                                    </p:set>
                                    <p:animEffect transition="in" filter="fade">
                                      <p:cBhvr>
                                        <p:cTn id="51" dur="500"/>
                                        <p:tgtEl>
                                          <p:spTgt spid="4">
                                            <p:txEl>
                                              <p:pRg st="12" end="12"/>
                                            </p:txEl>
                                          </p:spTgt>
                                        </p:tgtEl>
                                      </p:cBhvr>
                                    </p:animEffect>
                                    <p:anim calcmode="lin" valueType="num">
                                      <p:cBhvr>
                                        <p:cTn id="52"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53" dur="500" fill="hold"/>
                                        <p:tgtEl>
                                          <p:spTgt spid="4">
                                            <p:txEl>
                                              <p:pRg st="12" end="12"/>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
                                            <p:txEl>
                                              <p:pRg st="13" end="13"/>
                                            </p:txEl>
                                          </p:spTgt>
                                        </p:tgtEl>
                                        <p:attrNameLst>
                                          <p:attrName>style.visibility</p:attrName>
                                        </p:attrNameLst>
                                      </p:cBhvr>
                                      <p:to>
                                        <p:strVal val="visible"/>
                                      </p:to>
                                    </p:set>
                                    <p:animEffect transition="in" filter="fade">
                                      <p:cBhvr>
                                        <p:cTn id="56" dur="500"/>
                                        <p:tgtEl>
                                          <p:spTgt spid="4">
                                            <p:txEl>
                                              <p:pRg st="13" end="13"/>
                                            </p:txEl>
                                          </p:spTgt>
                                        </p:tgtEl>
                                      </p:cBhvr>
                                    </p:animEffect>
                                    <p:anim calcmode="lin" valueType="num">
                                      <p:cBhvr>
                                        <p:cTn id="57"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58" dur="500" fill="hold"/>
                                        <p:tgtEl>
                                          <p:spTgt spid="4">
                                            <p:txEl>
                                              <p:pRg st="13" end="13"/>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4">
                                            <p:txEl>
                                              <p:pRg st="14" end="14"/>
                                            </p:txEl>
                                          </p:spTgt>
                                        </p:tgtEl>
                                        <p:attrNameLst>
                                          <p:attrName>style.visibility</p:attrName>
                                        </p:attrNameLst>
                                      </p:cBhvr>
                                      <p:to>
                                        <p:strVal val="visible"/>
                                      </p:to>
                                    </p:set>
                                    <p:animEffect transition="in" filter="fade">
                                      <p:cBhvr>
                                        <p:cTn id="61" dur="500"/>
                                        <p:tgtEl>
                                          <p:spTgt spid="4">
                                            <p:txEl>
                                              <p:pRg st="14" end="14"/>
                                            </p:txEl>
                                          </p:spTgt>
                                        </p:tgtEl>
                                      </p:cBhvr>
                                    </p:animEffect>
                                    <p:anim calcmode="lin" valueType="num">
                                      <p:cBhvr>
                                        <p:cTn id="62"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p:cTn id="63" dur="500" fill="hold"/>
                                        <p:tgtEl>
                                          <p:spTgt spid="4">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p:cTn id="68" dur="500" fill="hold"/>
                                        <p:tgtEl>
                                          <p:spTgt spid="6"/>
                                        </p:tgtEl>
                                        <p:attrNameLst>
                                          <p:attrName>ppt_w</p:attrName>
                                        </p:attrNameLst>
                                      </p:cBhvr>
                                      <p:tavLst>
                                        <p:tav tm="0">
                                          <p:val>
                                            <p:fltVal val="0"/>
                                          </p:val>
                                        </p:tav>
                                        <p:tav tm="100000">
                                          <p:val>
                                            <p:strVal val="#ppt_w"/>
                                          </p:val>
                                        </p:tav>
                                      </p:tavLst>
                                    </p:anim>
                                    <p:anim calcmode="lin" valueType="num">
                                      <p:cBhvr>
                                        <p:cTn id="69" dur="500" fill="hold"/>
                                        <p:tgtEl>
                                          <p:spTgt spid="6"/>
                                        </p:tgtEl>
                                        <p:attrNameLst>
                                          <p:attrName>ppt_h</p:attrName>
                                        </p:attrNameLst>
                                      </p:cBhvr>
                                      <p:tavLst>
                                        <p:tav tm="0">
                                          <p:val>
                                            <p:fltVal val="0"/>
                                          </p:val>
                                        </p:tav>
                                        <p:tav tm="100000">
                                          <p:val>
                                            <p:strVal val="#ppt_h"/>
                                          </p:val>
                                        </p:tav>
                                      </p:tavLst>
                                    </p:anim>
                                    <p:animEffect transition="in" filter="fade">
                                      <p:cBhvr>
                                        <p:cTn id="70"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500" fill="hold"/>
                                        <p:tgtEl>
                                          <p:spTgt spid="12"/>
                                        </p:tgtEl>
                                        <p:attrNameLst>
                                          <p:attrName>ppt_w</p:attrName>
                                        </p:attrNameLst>
                                      </p:cBhvr>
                                      <p:tavLst>
                                        <p:tav tm="0">
                                          <p:val>
                                            <p:fltVal val="0"/>
                                          </p:val>
                                        </p:tav>
                                        <p:tav tm="100000">
                                          <p:val>
                                            <p:strVal val="#ppt_w"/>
                                          </p:val>
                                        </p:tav>
                                      </p:tavLst>
                                    </p:anim>
                                    <p:anim calcmode="lin" valueType="num">
                                      <p:cBhvr>
                                        <p:cTn id="83" dur="500" fill="hold"/>
                                        <p:tgtEl>
                                          <p:spTgt spid="12"/>
                                        </p:tgtEl>
                                        <p:attrNameLst>
                                          <p:attrName>ppt_h</p:attrName>
                                        </p:attrNameLst>
                                      </p:cBhvr>
                                      <p:tavLst>
                                        <p:tav tm="0">
                                          <p:val>
                                            <p:fltVal val="0"/>
                                          </p:val>
                                        </p:tav>
                                        <p:tav tm="100000">
                                          <p:val>
                                            <p:strVal val="#ppt_h"/>
                                          </p:val>
                                        </p:tav>
                                      </p:tavLst>
                                    </p:anim>
                                    <p:animEffect transition="in" filter="fade">
                                      <p:cBhvr>
                                        <p:cTn id="84"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85" fill="hold">
                      <p:stCondLst>
                        <p:cond delay="indefinite"/>
                      </p:stCondLst>
                      <p:childTnLst>
                        <p:par>
                          <p:cTn id="86" fill="hold">
                            <p:stCondLst>
                              <p:cond delay="0"/>
                            </p:stCondLst>
                            <p:childTnLst>
                              <p:par>
                                <p:cTn id="87" presetID="53" presetClass="entr" presetSubtype="16" fill="hold" grpId="0" nodeType="clickEffect">
                                  <p:stCondLst>
                                    <p:cond delay="0"/>
                                  </p:stCondLst>
                                  <p:childTnLst>
                                    <p:set>
                                      <p:cBhvr>
                                        <p:cTn id="88" dur="1" fill="hold">
                                          <p:stCondLst>
                                            <p:cond delay="0"/>
                                          </p:stCondLst>
                                        </p:cTn>
                                        <p:tgtEl>
                                          <p:spTgt spid="13"/>
                                        </p:tgtEl>
                                        <p:attrNameLst>
                                          <p:attrName>style.visibility</p:attrName>
                                        </p:attrNameLst>
                                      </p:cBhvr>
                                      <p:to>
                                        <p:strVal val="visible"/>
                                      </p:to>
                                    </p:set>
                                    <p:anim calcmode="lin" valueType="num">
                                      <p:cBhvr>
                                        <p:cTn id="89" dur="500" fill="hold"/>
                                        <p:tgtEl>
                                          <p:spTgt spid="13"/>
                                        </p:tgtEl>
                                        <p:attrNameLst>
                                          <p:attrName>ppt_w</p:attrName>
                                        </p:attrNameLst>
                                      </p:cBhvr>
                                      <p:tavLst>
                                        <p:tav tm="0">
                                          <p:val>
                                            <p:fltVal val="0"/>
                                          </p:val>
                                        </p:tav>
                                        <p:tav tm="100000">
                                          <p:val>
                                            <p:strVal val="#ppt_w"/>
                                          </p:val>
                                        </p:tav>
                                      </p:tavLst>
                                    </p:anim>
                                    <p:anim calcmode="lin" valueType="num">
                                      <p:cBhvr>
                                        <p:cTn id="90" dur="500" fill="hold"/>
                                        <p:tgtEl>
                                          <p:spTgt spid="13"/>
                                        </p:tgtEl>
                                        <p:attrNameLst>
                                          <p:attrName>ppt_h</p:attrName>
                                        </p:attrNameLst>
                                      </p:cBhvr>
                                      <p:tavLst>
                                        <p:tav tm="0">
                                          <p:val>
                                            <p:fltVal val="0"/>
                                          </p:val>
                                        </p:tav>
                                        <p:tav tm="100000">
                                          <p:val>
                                            <p:strVal val="#ppt_h"/>
                                          </p:val>
                                        </p:tav>
                                      </p:tavLst>
                                    </p:anim>
                                    <p:animEffect transition="in" filter="fade">
                                      <p:cBhvr>
                                        <p:cTn id="91"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92" fill="hold">
                      <p:stCondLst>
                        <p:cond delay="indefinite"/>
                      </p:stCondLst>
                      <p:childTnLst>
                        <p:par>
                          <p:cTn id="93" fill="hold">
                            <p:stCondLst>
                              <p:cond delay="0"/>
                            </p:stCondLst>
                            <p:childTnLst>
                              <p:par>
                                <p:cTn id="94" presetID="53" presetClass="entr" presetSubtype="16"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p:cTn id="96" dur="500" fill="hold"/>
                                        <p:tgtEl>
                                          <p:spTgt spid="14"/>
                                        </p:tgtEl>
                                        <p:attrNameLst>
                                          <p:attrName>ppt_w</p:attrName>
                                        </p:attrNameLst>
                                      </p:cBhvr>
                                      <p:tavLst>
                                        <p:tav tm="0">
                                          <p:val>
                                            <p:fltVal val="0"/>
                                          </p:val>
                                        </p:tav>
                                        <p:tav tm="100000">
                                          <p:val>
                                            <p:strVal val="#ppt_w"/>
                                          </p:val>
                                        </p:tav>
                                      </p:tavLst>
                                    </p:anim>
                                    <p:anim calcmode="lin" valueType="num">
                                      <p:cBhvr>
                                        <p:cTn id="97" dur="500" fill="hold"/>
                                        <p:tgtEl>
                                          <p:spTgt spid="14"/>
                                        </p:tgtEl>
                                        <p:attrNameLst>
                                          <p:attrName>ppt_h</p:attrName>
                                        </p:attrNameLst>
                                      </p:cBhvr>
                                      <p:tavLst>
                                        <p:tav tm="0">
                                          <p:val>
                                            <p:fltVal val="0"/>
                                          </p:val>
                                        </p:tav>
                                        <p:tav tm="100000">
                                          <p:val>
                                            <p:strVal val="#ppt_h"/>
                                          </p:val>
                                        </p:tav>
                                      </p:tavLst>
                                    </p:anim>
                                    <p:animEffect transition="in" filter="fade">
                                      <p:cBhvr>
                                        <p:cTn id="98"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fill="hold"/>
                                        <p:tgtEl>
                                          <p:spTgt spid="15"/>
                                        </p:tgtEl>
                                        <p:attrNameLst>
                                          <p:attrName>ppt_w</p:attrName>
                                        </p:attrNameLst>
                                      </p:cBhvr>
                                      <p:tavLst>
                                        <p:tav tm="0">
                                          <p:val>
                                            <p:fltVal val="0"/>
                                          </p:val>
                                        </p:tav>
                                        <p:tav tm="100000">
                                          <p:val>
                                            <p:strVal val="#ppt_w"/>
                                          </p:val>
                                        </p:tav>
                                      </p:tavLst>
                                    </p:anim>
                                    <p:anim calcmode="lin" valueType="num">
                                      <p:cBhvr>
                                        <p:cTn id="104" dur="500" fill="hold"/>
                                        <p:tgtEl>
                                          <p:spTgt spid="15"/>
                                        </p:tgtEl>
                                        <p:attrNameLst>
                                          <p:attrName>ppt_h</p:attrName>
                                        </p:attrNameLst>
                                      </p:cBhvr>
                                      <p:tavLst>
                                        <p:tav tm="0">
                                          <p:val>
                                            <p:fltVal val="0"/>
                                          </p:val>
                                        </p:tav>
                                        <p:tav tm="100000">
                                          <p:val>
                                            <p:strVal val="#ppt_h"/>
                                          </p:val>
                                        </p:tav>
                                      </p:tavLst>
                                    </p:anim>
                                    <p:animEffect transition="in" filter="fade">
                                      <p:cBhvr>
                                        <p:cTn id="105"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p:cTn id="110" dur="500" fill="hold"/>
                                        <p:tgtEl>
                                          <p:spTgt spid="16"/>
                                        </p:tgtEl>
                                        <p:attrNameLst>
                                          <p:attrName>ppt_w</p:attrName>
                                        </p:attrNameLst>
                                      </p:cBhvr>
                                      <p:tavLst>
                                        <p:tav tm="0">
                                          <p:val>
                                            <p:fltVal val="0"/>
                                          </p:val>
                                        </p:tav>
                                        <p:tav tm="100000">
                                          <p:val>
                                            <p:strVal val="#ppt_w"/>
                                          </p:val>
                                        </p:tav>
                                      </p:tavLst>
                                    </p:anim>
                                    <p:anim calcmode="lin" valueType="num">
                                      <p:cBhvr>
                                        <p:cTn id="111" dur="500" fill="hold"/>
                                        <p:tgtEl>
                                          <p:spTgt spid="16"/>
                                        </p:tgtEl>
                                        <p:attrNameLst>
                                          <p:attrName>ppt_h</p:attrName>
                                        </p:attrNameLst>
                                      </p:cBhvr>
                                      <p:tavLst>
                                        <p:tav tm="0">
                                          <p:val>
                                            <p:fltVal val="0"/>
                                          </p:val>
                                        </p:tav>
                                        <p:tav tm="100000">
                                          <p:val>
                                            <p:strVal val="#ppt_h"/>
                                          </p:val>
                                        </p:tav>
                                      </p:tavLst>
                                    </p:anim>
                                    <p:animEffect transition="in" filter="fade">
                                      <p:cBhvr>
                                        <p:cTn id="11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13" fill="hold">
                      <p:stCondLst>
                        <p:cond delay="indefinite"/>
                      </p:stCondLst>
                      <p:childTnLst>
                        <p:par>
                          <p:cTn id="114" fill="hold">
                            <p:stCondLst>
                              <p:cond delay="0"/>
                            </p:stCondLst>
                            <p:childTnLst>
                              <p:par>
                                <p:cTn id="115" presetID="31" presetClass="entr" presetSubtype="0" fill="hold" nodeType="clickEffect">
                                  <p:stCondLst>
                                    <p:cond delay="0"/>
                                  </p:stCondLst>
                                  <p:childTnLst>
                                    <p:set>
                                      <p:cBhvr>
                                        <p:cTn id="116" dur="1" fill="hold">
                                          <p:stCondLst>
                                            <p:cond delay="0"/>
                                          </p:stCondLst>
                                        </p:cTn>
                                        <p:tgtEl>
                                          <p:spTgt spid="18"/>
                                        </p:tgtEl>
                                        <p:attrNameLst>
                                          <p:attrName>style.visibility</p:attrName>
                                        </p:attrNameLst>
                                      </p:cBhvr>
                                      <p:to>
                                        <p:strVal val="visible"/>
                                      </p:to>
                                    </p:set>
                                    <p:anim calcmode="lin" valueType="num">
                                      <p:cBhvr>
                                        <p:cTn id="117" dur="500" fill="hold"/>
                                        <p:tgtEl>
                                          <p:spTgt spid="18"/>
                                        </p:tgtEl>
                                        <p:attrNameLst>
                                          <p:attrName>ppt_w</p:attrName>
                                        </p:attrNameLst>
                                      </p:cBhvr>
                                      <p:tavLst>
                                        <p:tav tm="0">
                                          <p:val>
                                            <p:fltVal val="0"/>
                                          </p:val>
                                        </p:tav>
                                        <p:tav tm="100000">
                                          <p:val>
                                            <p:strVal val="#ppt_w"/>
                                          </p:val>
                                        </p:tav>
                                      </p:tavLst>
                                    </p:anim>
                                    <p:anim calcmode="lin" valueType="num">
                                      <p:cBhvr>
                                        <p:cTn id="118" dur="500" fill="hold"/>
                                        <p:tgtEl>
                                          <p:spTgt spid="18"/>
                                        </p:tgtEl>
                                        <p:attrNameLst>
                                          <p:attrName>ppt_h</p:attrName>
                                        </p:attrNameLst>
                                      </p:cBhvr>
                                      <p:tavLst>
                                        <p:tav tm="0">
                                          <p:val>
                                            <p:fltVal val="0"/>
                                          </p:val>
                                        </p:tav>
                                        <p:tav tm="100000">
                                          <p:val>
                                            <p:strVal val="#ppt_h"/>
                                          </p:val>
                                        </p:tav>
                                      </p:tavLst>
                                    </p:anim>
                                    <p:anim calcmode="lin" valueType="num">
                                      <p:cBhvr>
                                        <p:cTn id="119" dur="500" fill="hold"/>
                                        <p:tgtEl>
                                          <p:spTgt spid="18"/>
                                        </p:tgtEl>
                                        <p:attrNameLst>
                                          <p:attrName>style.rotation</p:attrName>
                                        </p:attrNameLst>
                                      </p:cBhvr>
                                      <p:tavLst>
                                        <p:tav tm="0">
                                          <p:val>
                                            <p:fltVal val="90"/>
                                          </p:val>
                                        </p:tav>
                                        <p:tav tm="100000">
                                          <p:val>
                                            <p:fltVal val="0"/>
                                          </p:val>
                                        </p:tav>
                                      </p:tavLst>
                                    </p:anim>
                                    <p:animEffect transition="in" filter="fade">
                                      <p:cBhvr>
                                        <p:cTn id="120" dur="500"/>
                                        <p:tgtEl>
                                          <p:spTgt spid="18"/>
                                        </p:tgtEl>
                                      </p:cBhvr>
                                    </p:animEffect>
                                  </p:childTnLst>
                                </p:cTn>
                              </p:par>
                            </p:childTnLst>
                          </p:cTn>
                        </p:par>
                      </p:childTnLst>
                    </p:cTn>
                  </p:par>
                  <p:par>
                    <p:cTn id="121" fill="hold">
                      <p:stCondLst>
                        <p:cond delay="indefinite"/>
                      </p:stCondLst>
                      <p:childTnLst>
                        <p:par>
                          <p:cTn id="122" fill="hold">
                            <p:stCondLst>
                              <p:cond delay="0"/>
                            </p:stCondLst>
                            <p:childTnLst>
                              <p:par>
                                <p:cTn id="123" presetID="53" presetClass="entr" presetSubtype="16" fill="hold" grpId="0" nodeType="clickEffect">
                                  <p:stCondLst>
                                    <p:cond delay="0"/>
                                  </p:stCondLst>
                                  <p:childTnLst>
                                    <p:set>
                                      <p:cBhvr>
                                        <p:cTn id="124" dur="1" fill="hold">
                                          <p:stCondLst>
                                            <p:cond delay="0"/>
                                          </p:stCondLst>
                                        </p:cTn>
                                        <p:tgtEl>
                                          <p:spTgt spid="17"/>
                                        </p:tgtEl>
                                        <p:attrNameLst>
                                          <p:attrName>style.visibility</p:attrName>
                                        </p:attrNameLst>
                                      </p:cBhvr>
                                      <p:to>
                                        <p:strVal val="visible"/>
                                      </p:to>
                                    </p:set>
                                    <p:anim calcmode="lin" valueType="num">
                                      <p:cBhvr>
                                        <p:cTn id="125" dur="500" fill="hold"/>
                                        <p:tgtEl>
                                          <p:spTgt spid="17"/>
                                        </p:tgtEl>
                                        <p:attrNameLst>
                                          <p:attrName>ppt_w</p:attrName>
                                        </p:attrNameLst>
                                      </p:cBhvr>
                                      <p:tavLst>
                                        <p:tav tm="0">
                                          <p:val>
                                            <p:fltVal val="0"/>
                                          </p:val>
                                        </p:tav>
                                        <p:tav tm="100000">
                                          <p:val>
                                            <p:strVal val="#ppt_w"/>
                                          </p:val>
                                        </p:tav>
                                      </p:tavLst>
                                    </p:anim>
                                    <p:anim calcmode="lin" valueType="num">
                                      <p:cBhvr>
                                        <p:cTn id="126" dur="500" fill="hold"/>
                                        <p:tgtEl>
                                          <p:spTgt spid="17"/>
                                        </p:tgtEl>
                                        <p:attrNameLst>
                                          <p:attrName>ppt_h</p:attrName>
                                        </p:attrNameLst>
                                      </p:cBhvr>
                                      <p:tavLst>
                                        <p:tav tm="0">
                                          <p:val>
                                            <p:fltVal val="0"/>
                                          </p:val>
                                        </p:tav>
                                        <p:tav tm="100000">
                                          <p:val>
                                            <p:strVal val="#ppt_h"/>
                                          </p:val>
                                        </p:tav>
                                      </p:tavLst>
                                    </p:anim>
                                    <p:animEffect transition="in" filter="fade">
                                      <p:cBhvr>
                                        <p:cTn id="127" dur="500"/>
                                        <p:tgtEl>
                                          <p:spTgt spid="17"/>
                                        </p:tgtEl>
                                      </p:cBhvr>
                                    </p:animEffect>
                                  </p:childTnLst>
                                </p:cTn>
                              </p:par>
                            </p:childTnLst>
                          </p:cTn>
                        </p:par>
                      </p:childTnLst>
                    </p:cTn>
                  </p:par>
                  <p:par>
                    <p:cTn id="128" fill="hold">
                      <p:stCondLst>
                        <p:cond delay="indefinite"/>
                      </p:stCondLst>
                      <p:childTnLst>
                        <p:par>
                          <p:cTn id="129" fill="hold">
                            <p:stCondLst>
                              <p:cond delay="0"/>
                            </p:stCondLst>
                            <p:childTnLst>
                              <p:par>
                                <p:cTn id="130" presetID="53" presetClass="entr" presetSubtype="16" fill="hold" nodeType="clickEffect">
                                  <p:stCondLst>
                                    <p:cond delay="0"/>
                                  </p:stCondLst>
                                  <p:childTnLst>
                                    <p:set>
                                      <p:cBhvr>
                                        <p:cTn id="131" dur="1" fill="hold">
                                          <p:stCondLst>
                                            <p:cond delay="0"/>
                                          </p:stCondLst>
                                        </p:cTn>
                                        <p:tgtEl>
                                          <p:spTgt spid="19"/>
                                        </p:tgtEl>
                                        <p:attrNameLst>
                                          <p:attrName>style.visibility</p:attrName>
                                        </p:attrNameLst>
                                      </p:cBhvr>
                                      <p:to>
                                        <p:strVal val="visible"/>
                                      </p:to>
                                    </p:set>
                                    <p:anim calcmode="lin" valueType="num">
                                      <p:cBhvr>
                                        <p:cTn id="132" dur="500" fill="hold"/>
                                        <p:tgtEl>
                                          <p:spTgt spid="19"/>
                                        </p:tgtEl>
                                        <p:attrNameLst>
                                          <p:attrName>ppt_w</p:attrName>
                                        </p:attrNameLst>
                                      </p:cBhvr>
                                      <p:tavLst>
                                        <p:tav tm="0">
                                          <p:val>
                                            <p:fltVal val="0"/>
                                          </p:val>
                                        </p:tav>
                                        <p:tav tm="100000">
                                          <p:val>
                                            <p:strVal val="#ppt_w"/>
                                          </p:val>
                                        </p:tav>
                                      </p:tavLst>
                                    </p:anim>
                                    <p:anim calcmode="lin" valueType="num">
                                      <p:cBhvr>
                                        <p:cTn id="133" dur="500" fill="hold"/>
                                        <p:tgtEl>
                                          <p:spTgt spid="19"/>
                                        </p:tgtEl>
                                        <p:attrNameLst>
                                          <p:attrName>ppt_h</p:attrName>
                                        </p:attrNameLst>
                                      </p:cBhvr>
                                      <p:tavLst>
                                        <p:tav tm="0">
                                          <p:val>
                                            <p:fltVal val="0"/>
                                          </p:val>
                                        </p:tav>
                                        <p:tav tm="100000">
                                          <p:val>
                                            <p:strVal val="#ppt_h"/>
                                          </p:val>
                                        </p:tav>
                                      </p:tavLst>
                                    </p:anim>
                                    <p:animEffect transition="in" filter="fade">
                                      <p:cBhvr>
                                        <p:cTn id="134" dur="500"/>
                                        <p:tgtEl>
                                          <p:spTgt spid="19"/>
                                        </p:tgtEl>
                                      </p:cBhvr>
                                    </p:animEffect>
                                  </p:childTnLst>
                                </p:cTn>
                              </p:par>
                            </p:childTnLst>
                          </p:cTn>
                        </p:par>
                      </p:childTnLst>
                    </p:cTn>
                  </p:par>
                  <p:par>
                    <p:cTn id="135" fill="hold">
                      <p:stCondLst>
                        <p:cond delay="indefinite"/>
                      </p:stCondLst>
                      <p:childTnLst>
                        <p:par>
                          <p:cTn id="136" fill="hold">
                            <p:stCondLst>
                              <p:cond delay="0"/>
                            </p:stCondLst>
                            <p:childTnLst>
                              <p:par>
                                <p:cTn id="137" presetID="42" presetClass="entr" presetSubtype="0" fill="hold" nodeType="clickEffect">
                                  <p:stCondLst>
                                    <p:cond delay="0"/>
                                  </p:stCondLst>
                                  <p:childTnLst>
                                    <p:set>
                                      <p:cBhvr>
                                        <p:cTn id="138" dur="1" fill="hold">
                                          <p:stCondLst>
                                            <p:cond delay="0"/>
                                          </p:stCondLst>
                                        </p:cTn>
                                        <p:tgtEl>
                                          <p:spTgt spid="4">
                                            <p:txEl>
                                              <p:pRg st="17" end="17"/>
                                            </p:txEl>
                                          </p:spTgt>
                                        </p:tgtEl>
                                        <p:attrNameLst>
                                          <p:attrName>style.visibility</p:attrName>
                                        </p:attrNameLst>
                                      </p:cBhvr>
                                      <p:to>
                                        <p:strVal val="visible"/>
                                      </p:to>
                                    </p:set>
                                    <p:animEffect transition="in" filter="fade">
                                      <p:cBhvr>
                                        <p:cTn id="139" dur="500"/>
                                        <p:tgtEl>
                                          <p:spTgt spid="4">
                                            <p:txEl>
                                              <p:pRg st="17" end="17"/>
                                            </p:txEl>
                                          </p:spTgt>
                                        </p:tgtEl>
                                      </p:cBhvr>
                                    </p:animEffect>
                                    <p:anim calcmode="lin" valueType="num">
                                      <p:cBhvr>
                                        <p:cTn id="140" dur="500" fill="hold"/>
                                        <p:tgtEl>
                                          <p:spTgt spid="4">
                                            <p:txEl>
                                              <p:pRg st="17" end="17"/>
                                            </p:txEl>
                                          </p:spTgt>
                                        </p:tgtEl>
                                        <p:attrNameLst>
                                          <p:attrName>ppt_x</p:attrName>
                                        </p:attrNameLst>
                                      </p:cBhvr>
                                      <p:tavLst>
                                        <p:tav tm="0">
                                          <p:val>
                                            <p:strVal val="#ppt_x"/>
                                          </p:val>
                                        </p:tav>
                                        <p:tav tm="100000">
                                          <p:val>
                                            <p:strVal val="#ppt_x"/>
                                          </p:val>
                                        </p:tav>
                                      </p:tavLst>
                                    </p:anim>
                                    <p:anim calcmode="lin" valueType="num">
                                      <p:cBhvr>
                                        <p:cTn id="141" dur="500" fill="hold"/>
                                        <p:tgtEl>
                                          <p:spTgt spid="4">
                                            <p:txEl>
                                              <p:pRg st="17" end="1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lgn="ctr"/>
            <a:r>
              <a:rPr lang="fa-IR" sz="4000" dirty="0">
                <a:cs typeface="Mitra" pitchFamily="2" charset="-78"/>
              </a:rPr>
              <a:t>یافته های تحقیق</a:t>
            </a:r>
          </a:p>
        </p:txBody>
      </p:sp>
      <p:sp>
        <p:nvSpPr>
          <p:cNvPr id="5" name="Text Placeholder 4"/>
          <p:cNvSpPr>
            <a:spLocks noGrp="1"/>
          </p:cNvSpPr>
          <p:nvPr>
            <p:ph type="body" idx="1"/>
          </p:nvPr>
        </p:nvSpPr>
        <p:spPr/>
        <p:txBody>
          <a:bodyPr>
            <a:noAutofit/>
          </a:bodyPr>
          <a:lstStyle/>
          <a:p>
            <a:pPr lvl="0">
              <a:spcBef>
                <a:spcPts val="0"/>
              </a:spcBef>
            </a:pPr>
            <a:r>
              <a:rPr lang="fa-IR" sz="1600" b="1" dirty="0" smtClean="0">
                <a:solidFill>
                  <a:schemeClr val="tx1"/>
                </a:solidFill>
                <a:cs typeface="2  Mitra" pitchFamily="2" charset="-78"/>
              </a:rPr>
              <a:t>با اتمام آزمایش ها، نتایج در 4 بخش دسته بندی شده اند....                     زمان </a:t>
            </a:r>
            <a:r>
              <a:rPr lang="fa-IR" sz="1600" b="1" dirty="0">
                <a:solidFill>
                  <a:schemeClr val="tx1"/>
                </a:solidFill>
                <a:cs typeface="2  Mitra" pitchFamily="2" charset="-78"/>
              </a:rPr>
              <a:t>تقریبی این بخش:     </a:t>
            </a:r>
            <a:r>
              <a:rPr lang="fa-IR" sz="1600" b="1" dirty="0" smtClean="0">
                <a:solidFill>
                  <a:schemeClr val="tx1"/>
                </a:solidFill>
                <a:cs typeface="2  Mitra" pitchFamily="2" charset="-78"/>
              </a:rPr>
              <a:t>2.5</a:t>
            </a:r>
            <a:r>
              <a:rPr lang="fa-IR" sz="1600" b="1" dirty="0" smtClean="0">
                <a:solidFill>
                  <a:schemeClr val="tx1"/>
                </a:solidFill>
                <a:cs typeface="2  Mitra" pitchFamily="2" charset="-78"/>
                <a:sym typeface="Symbol"/>
              </a:rPr>
              <a:t> 4 </a:t>
            </a:r>
            <a:r>
              <a:rPr lang="fa-IR" sz="1600" b="1" dirty="0" smtClean="0">
                <a:solidFill>
                  <a:schemeClr val="tx1"/>
                </a:solidFill>
                <a:cs typeface="2  Mitra" pitchFamily="2" charset="-78"/>
              </a:rPr>
              <a:t>دقیقه</a:t>
            </a:r>
            <a:endParaRPr lang="en-US" sz="1600" b="1" dirty="0">
              <a:solidFill>
                <a:schemeClr val="tx1"/>
              </a:solidFill>
              <a:cs typeface="2  Mitra" pitchFamily="2" charset="-78"/>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7</a:t>
            </a:r>
            <a:endParaRPr lang="en-US" sz="17000" b="1" dirty="0">
              <a:solidFill>
                <a:srgbClr val="F26200">
                  <a:alpha val="40000"/>
                </a:srgbClr>
              </a:solidFill>
              <a:cs typeface="Arial" pitchFamily="34" charset="0"/>
            </a:endParaRPr>
          </a:p>
        </p:txBody>
      </p:sp>
      <p:sp>
        <p:nvSpPr>
          <p:cNvPr id="8" name="Oval 7"/>
          <p:cNvSpPr/>
          <p:nvPr/>
        </p:nvSpPr>
        <p:spPr>
          <a:xfrm>
            <a:off x="7571176" y="2564904"/>
            <a:ext cx="900000" cy="900000"/>
          </a:xfrm>
          <a:prstGeom prst="ellipse">
            <a:avLst/>
          </a:prstGeom>
          <a:gradFill>
            <a:gsLst>
              <a:gs pos="38000">
                <a:srgbClr val="00B0F0"/>
              </a:gs>
              <a:gs pos="79000">
                <a:srgbClr val="0065B0"/>
              </a:gs>
            </a:gsLst>
            <a:path path="circle">
              <a:fillToRect l="50000" t="50000" r="50000" b="50000"/>
            </a:path>
          </a:gradFill>
          <a:ln w="82550">
            <a:noFill/>
          </a:ln>
          <a:effectLst>
            <a:outerShdw blurRad="1270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pic>
        <p:nvPicPr>
          <p:cNvPr id="10" name="Picture 9"/>
          <p:cNvPicPr>
            <a:picLocks noChangeAspect="1"/>
          </p:cNvPicPr>
          <p:nvPr/>
        </p:nvPicPr>
        <p:blipFill>
          <a:blip r:embed="rId3" cstate="print"/>
          <a:stretch>
            <a:fillRect/>
          </a:stretch>
        </p:blipFill>
        <p:spPr>
          <a:xfrm>
            <a:off x="7686296" y="2680024"/>
            <a:ext cx="669760" cy="669760"/>
          </a:xfrm>
          <a:prstGeom prst="rect">
            <a:avLst/>
          </a:prstGeom>
        </p:spPr>
      </p:pic>
      <p:sp>
        <p:nvSpPr>
          <p:cNvPr id="2" name="Slide Number Placeholder 1"/>
          <p:cNvSpPr>
            <a:spLocks noGrp="1"/>
          </p:cNvSpPr>
          <p:nvPr>
            <p:ph type="sldNum" sz="quarter" idx="12"/>
          </p:nvPr>
        </p:nvSpPr>
        <p:spPr/>
        <p:txBody>
          <a:bodyPr/>
          <a:lstStyle/>
          <a:p>
            <a:fld id="{240D5ECE-8B49-45CD-BE81-EF81920D1969}" type="slidenum">
              <a:rPr lang="en-US" smtClean="0"/>
              <a:pPr/>
              <a:t>5</a:t>
            </a:fld>
            <a:endParaRPr lang="en-US" dirty="0"/>
          </a:p>
        </p:txBody>
      </p:sp>
    </p:spTree>
    <p:extLst>
      <p:ext uri="{BB962C8B-B14F-4D97-AF65-F5344CB8AC3E}">
        <p14:creationId xmlns:p14="http://schemas.microsoft.com/office/powerpoint/2010/main" val="513385652"/>
      </p:ext>
    </p:extLst>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980728"/>
            <a:ext cx="4662289" cy="5801073"/>
          </a:xfrm>
          <a:prstGeom prst="rect">
            <a:avLst/>
          </a:prstGeom>
          <a:noFill/>
        </p:spPr>
        <p:txBody>
          <a:bodyPr wrap="square" rtlCol="0">
            <a:normAutofit/>
          </a:bodyPr>
          <a:lstStyle/>
          <a:p>
            <a:pPr marL="285750" indent="-285750" algn="justLow" rtl="1">
              <a:buFont typeface="Calibri" pitchFamily="34" charset="0"/>
              <a:buChar char="↙"/>
            </a:pPr>
            <a:endParaRPr lang="fa-IR" b="1" dirty="0" smtClean="0">
              <a:cs typeface="2  Mitra" pitchFamily="2" charset="-78"/>
            </a:endParaRPr>
          </a:p>
          <a:p>
            <a:pPr marL="285750" indent="-285750" algn="justLow" rtl="1">
              <a:buFont typeface="Calibri" pitchFamily="34" charset="0"/>
              <a:buChar char="↙"/>
            </a:pPr>
            <a:r>
              <a:rPr lang="fa-IR" b="1" dirty="0" smtClean="0">
                <a:cs typeface="2  Mitra" pitchFamily="2" charset="-78"/>
              </a:rPr>
              <a:t>میراگرهای جرمی تنظیم شده یا </a:t>
            </a:r>
            <a:r>
              <a:rPr lang="en-US" b="1" dirty="0" smtClean="0">
                <a:cs typeface="2  Mitra" pitchFamily="2" charset="-78"/>
              </a:rPr>
              <a:t>TMD</a:t>
            </a:r>
            <a:r>
              <a:rPr lang="fa-IR" b="1" dirty="0" smtClean="0">
                <a:cs typeface="2  Mitra" pitchFamily="2" charset="-78"/>
              </a:rPr>
              <a:t> ها.</a:t>
            </a:r>
          </a:p>
          <a:p>
            <a:pPr marL="285750" indent="-285750" algn="justLow" rtl="1">
              <a:buFont typeface="Calibri" pitchFamily="34" charset="0"/>
              <a:buChar char="↙"/>
            </a:pPr>
            <a:endParaRPr lang="fa-IR" b="1" dirty="0">
              <a:cs typeface="2  Mitra" pitchFamily="2" charset="-78"/>
            </a:endParaRPr>
          </a:p>
          <a:p>
            <a:pPr marL="285750" indent="-285750" algn="justLow" rtl="1">
              <a:buFont typeface="Calibri" pitchFamily="34" charset="0"/>
              <a:buChar char="↙"/>
            </a:pPr>
            <a:endParaRPr lang="fa-IR" b="1" dirty="0" smtClean="0">
              <a:cs typeface="2  Mitra" pitchFamily="2" charset="-78"/>
            </a:endParaRPr>
          </a:p>
          <a:p>
            <a:pPr marL="285750" indent="-285750" algn="justLow" rtl="1">
              <a:buFont typeface="Calibri" pitchFamily="34" charset="0"/>
              <a:buChar char="↙"/>
            </a:pPr>
            <a:r>
              <a:rPr lang="fa-IR" b="1" dirty="0" smtClean="0">
                <a:cs typeface="2  Mitra" pitchFamily="2" charset="-78"/>
              </a:rPr>
              <a:t>مفهوم تنظیم شدگی یا </a:t>
            </a:r>
            <a:r>
              <a:rPr lang="en-US" b="1" dirty="0" smtClean="0">
                <a:cs typeface="2  Mitra" pitchFamily="2" charset="-78"/>
              </a:rPr>
              <a:t>Tuned</a:t>
            </a:r>
            <a:r>
              <a:rPr lang="fa-IR" b="1" dirty="0" smtClean="0">
                <a:cs typeface="2  Mitra" pitchFamily="2" charset="-78"/>
              </a:rPr>
              <a:t> کردن میراگرهای جرمی.</a:t>
            </a:r>
          </a:p>
          <a:p>
            <a:pPr marL="285750" indent="-285750" algn="justLow" rtl="1">
              <a:buFont typeface="Calibri" pitchFamily="34" charset="0"/>
              <a:buChar char="↙"/>
            </a:pPr>
            <a:endParaRPr lang="fa-IR" b="1" dirty="0">
              <a:cs typeface="2  Mitra" pitchFamily="2" charset="-78"/>
            </a:endParaRPr>
          </a:p>
          <a:p>
            <a:pPr marL="285750" indent="-285750" algn="justLow" rtl="1">
              <a:buFont typeface="Calibri" pitchFamily="34" charset="0"/>
              <a:buChar char="↙"/>
            </a:pPr>
            <a:endParaRPr lang="fa-IR" b="1" dirty="0" smtClean="0">
              <a:cs typeface="2  Mitra" pitchFamily="2" charset="-78"/>
            </a:endParaRPr>
          </a:p>
          <a:p>
            <a:pPr marL="285750" indent="-285750" algn="justLow" rtl="1">
              <a:buFont typeface="Calibri" pitchFamily="34" charset="0"/>
              <a:buChar char="↙"/>
            </a:pPr>
            <a:r>
              <a:rPr lang="fa-IR" b="1" dirty="0" smtClean="0">
                <a:cs typeface="2  Mitra" pitchFamily="2" charset="-78"/>
              </a:rPr>
              <a:t>چرا میراگر باعث کاهش دامنه نوسانات می گردد؟؟؟ مفهوم ارتعاش در فاز مقابل در حالت بهینه!</a:t>
            </a:r>
          </a:p>
          <a:p>
            <a:pPr marL="285750" indent="-285750" algn="justLow" rtl="1">
              <a:buFont typeface="Calibri" pitchFamily="34" charset="0"/>
              <a:buChar char="↙"/>
            </a:pPr>
            <a:endParaRPr lang="fa-IR" b="1" dirty="0" smtClean="0">
              <a:cs typeface="2  Mitra" pitchFamily="2" charset="-78"/>
            </a:endParaRPr>
          </a:p>
          <a:p>
            <a:pPr marL="285750" indent="-285750" algn="justLow" rtl="1">
              <a:buFont typeface="Calibri" pitchFamily="34" charset="0"/>
              <a:buChar char="↙"/>
            </a:pPr>
            <a:endParaRPr lang="fa-IR" b="1" dirty="0">
              <a:cs typeface="2  Mitra" pitchFamily="2" charset="-78"/>
            </a:endParaRPr>
          </a:p>
          <a:p>
            <a:pPr marL="285750" indent="-285750" algn="justLow">
              <a:buFont typeface="Calibri" pitchFamily="34" charset="0"/>
              <a:buChar char="↘"/>
            </a:pPr>
            <a:endParaRPr lang="en-US" sz="1600" b="1" dirty="0">
              <a:latin typeface="Kozuka Mincho Pro H" pitchFamily="18" charset="-128"/>
              <a:ea typeface="Kozuka Mincho Pro H" pitchFamily="18" charset="-128"/>
              <a:cs typeface="+mj-cs"/>
            </a:endParaRPr>
          </a:p>
          <a:p>
            <a:pPr marL="285750" indent="-285750" algn="justLow">
              <a:buFont typeface="Calibri" pitchFamily="34" charset="0"/>
              <a:buChar char="↘"/>
            </a:pPr>
            <a:endParaRPr lang="en-US" sz="1600" b="1" dirty="0" smtClean="0">
              <a:latin typeface="Kozuka Mincho Pro H" pitchFamily="18" charset="-128"/>
              <a:ea typeface="Kozuka Mincho Pro H" pitchFamily="18" charset="-128"/>
              <a:cs typeface="+mj-cs"/>
            </a:endParaRPr>
          </a:p>
          <a:p>
            <a:endParaRPr lang="fa-IR" b="1" dirty="0" smtClean="0">
              <a:cs typeface="2  Mitra" pitchFamily="2" charset="-78"/>
            </a:endParaRPr>
          </a:p>
          <a:p>
            <a:pPr marL="285750" indent="-285750" algn="justLow" rtl="1">
              <a:buFont typeface="Calibri" pitchFamily="34" charset="0"/>
              <a:buChar char="↙"/>
            </a:pPr>
            <a:endParaRPr lang="fa-IR" b="1" dirty="0">
              <a:cs typeface="2  Mitra" pitchFamily="2" charset="-78"/>
            </a:endParaRPr>
          </a:p>
          <a:p>
            <a:pPr marL="285750" indent="-285750" algn="justLow" rtl="1">
              <a:buFont typeface="Calibri" pitchFamily="34" charset="0"/>
              <a:buChar char="↙"/>
            </a:pPr>
            <a:endParaRPr lang="fa-IR" b="1" dirty="0">
              <a:cs typeface="2  Mitra" pitchFamily="2" charset="-78"/>
            </a:endParaRPr>
          </a:p>
        </p:txBody>
      </p:sp>
      <p:sp>
        <p:nvSpPr>
          <p:cNvPr id="5" name="Title 4"/>
          <p:cNvSpPr>
            <a:spLocks noGrp="1"/>
          </p:cNvSpPr>
          <p:nvPr>
            <p:ph type="title"/>
          </p:nvPr>
        </p:nvSpPr>
        <p:spPr>
          <a:xfrm>
            <a:off x="179512" y="23242"/>
            <a:ext cx="8686800" cy="700114"/>
          </a:xfrm>
        </p:spPr>
        <p:txBody>
          <a:bodyPr>
            <a:noAutofit/>
          </a:bodyPr>
          <a:lstStyle/>
          <a:p>
            <a:pPr lvl="0">
              <a:lnSpc>
                <a:spcPct val="80000"/>
              </a:lnSpc>
              <a:spcBef>
                <a:spcPts val="0"/>
              </a:spcBef>
            </a:pPr>
            <a:r>
              <a:rPr lang="fa-IR" sz="4000" dirty="0">
                <a:cs typeface="Mitra" pitchFamily="2" charset="-78"/>
              </a:rPr>
              <a:t>یافته های </a:t>
            </a:r>
            <a:r>
              <a:rPr lang="fa-IR" sz="4000" dirty="0" smtClean="0">
                <a:cs typeface="Mitra" pitchFamily="2" charset="-78"/>
              </a:rPr>
              <a:t>تحقیق و نتایج-1</a:t>
            </a:r>
            <a:endParaRPr lang="en-US" sz="1800" dirty="0">
              <a:cs typeface="2  Mitra" pitchFamily="2" charset="-78"/>
            </a:endParaRPr>
          </a:p>
        </p:txBody>
      </p:sp>
      <p:sp>
        <p:nvSpPr>
          <p:cNvPr id="2" name="Slide Number Placeholder 1"/>
          <p:cNvSpPr>
            <a:spLocks noGrp="1"/>
          </p:cNvSpPr>
          <p:nvPr>
            <p:ph type="sldNum" sz="quarter" idx="12"/>
          </p:nvPr>
        </p:nvSpPr>
        <p:spPr/>
        <p:txBody>
          <a:bodyPr/>
          <a:lstStyle/>
          <a:p>
            <a:fld id="{240D5ECE-8B49-45CD-BE81-EF81920D1969}" type="slidenum">
              <a:rPr lang="en-US" smtClean="0"/>
              <a:pPr/>
              <a:t>6</a:t>
            </a:fld>
            <a:endParaRPr lang="en-US" dirty="0"/>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23528" y="1249570"/>
            <a:ext cx="3510186" cy="1884344"/>
          </a:xfrm>
          <a:prstGeom prst="rect">
            <a:avLst/>
          </a:prstGeom>
        </p:spPr>
      </p:pic>
      <p:sp>
        <p:nvSpPr>
          <p:cNvPr id="9" name="Rectangle 8"/>
          <p:cNvSpPr/>
          <p:nvPr/>
        </p:nvSpPr>
        <p:spPr>
          <a:xfrm>
            <a:off x="5076055" y="1124744"/>
            <a:ext cx="3617125"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4022870" y="1916832"/>
            <a:ext cx="4662288" cy="7920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4020322" y="3140968"/>
            <a:ext cx="4662288" cy="7402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78621" y="3140968"/>
            <a:ext cx="6840000"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869226" y="3207083"/>
            <a:ext cx="6840000"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078621" y="3133914"/>
            <a:ext cx="6840000"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106388" y="3124290"/>
            <a:ext cx="6840000"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106388" y="3140968"/>
            <a:ext cx="6840000" cy="3078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078621" y="3140968"/>
            <a:ext cx="6840000" cy="3078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98483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Scale>
                                      <p:cBhvr>
                                        <p:cTn id="1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
                                        </p:tgtEl>
                                        <p:attrNameLst>
                                          <p:attrName>ppt_x</p:attrName>
                                          <p:attrName>ppt_y</p:attrName>
                                        </p:attrNameLst>
                                      </p:cBhvr>
                                    </p:animMotion>
                                    <p:animEffect transition="in" filter="fade">
                                      <p:cBhvr>
                                        <p:cTn id="16" dur="1000"/>
                                        <p:tgtEl>
                                          <p:spTgt spid="9"/>
                                        </p:tgtEl>
                                      </p:cBhvr>
                                    </p:animEffect>
                                  </p:childTnLst>
                                  <p:subTnLst>
                                    <p:animClr clrSpc="rgb" dir="cw">
                                      <p:cBhvr override="childStyle">
                                        <p:cTn dur="1" fill="hold" display="0" masterRel="nextClick" afterEffect="1"/>
                                        <p:tgtEl>
                                          <p:spTgt spid="9"/>
                                        </p:tgtEl>
                                        <p:attrNameLst>
                                          <p:attrName>ppt_c</p:attrName>
                                        </p:attrNameLst>
                                      </p:cBhvr>
                                      <p:to>
                                        <a:schemeClr val="tx2"/>
                                      </p:to>
                                    </p:animClr>
                                  </p:sub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subTnLst>
                                    <p:animClr clrSpc="rgb" dir="cw">
                                      <p:cBhvr override="childStyle">
                                        <p:cTn dur="1" fill="hold" display="0" masterRel="nextClick" afterEffect="1"/>
                                        <p:tgtEl>
                                          <p:spTgt spid="10"/>
                                        </p:tgtEl>
                                        <p:attrNameLst>
                                          <p:attrName>ppt_c</p:attrName>
                                        </p:attrNameLst>
                                      </p:cBhvr>
                                      <p:to>
                                        <a:schemeClr val="tx2"/>
                                      </p:to>
                                    </p:animClr>
                                  </p:sub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050"/>
                                        </p:tgtEl>
                                        <p:attrNameLst>
                                          <p:attrName>style.visibility</p:attrName>
                                        </p:attrNameLst>
                                      </p:cBhvr>
                                      <p:to>
                                        <p:strVal val="visible"/>
                                      </p:to>
                                    </p:set>
                                    <p:animEffect transition="in" filter="fade">
                                      <p:cBhvr>
                                        <p:cTn id="35" dur="1000"/>
                                        <p:tgtEl>
                                          <p:spTgt spid="2050"/>
                                        </p:tgtEl>
                                      </p:cBhvr>
                                    </p:animEffect>
                                    <p:anim calcmode="lin" valueType="num">
                                      <p:cBhvr>
                                        <p:cTn id="36" dur="1000" fill="hold"/>
                                        <p:tgtEl>
                                          <p:spTgt spid="2050"/>
                                        </p:tgtEl>
                                        <p:attrNameLst>
                                          <p:attrName>ppt_x</p:attrName>
                                        </p:attrNameLst>
                                      </p:cBhvr>
                                      <p:tavLst>
                                        <p:tav tm="0">
                                          <p:val>
                                            <p:strVal val="#ppt_x"/>
                                          </p:val>
                                        </p:tav>
                                        <p:tav tm="100000">
                                          <p:val>
                                            <p:strVal val="#ppt_x"/>
                                          </p:val>
                                        </p:tav>
                                      </p:tavLst>
                                    </p:anim>
                                    <p:anim calcmode="lin" valueType="num">
                                      <p:cBhvr>
                                        <p:cTn id="37" dur="1000" fill="hold"/>
                                        <p:tgtEl>
                                          <p:spTgt spid="2050"/>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50"/>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51"/>
                                        </p:tgtEl>
                                        <p:attrNameLst>
                                          <p:attrName>style.visibility</p:attrName>
                                        </p:attrNameLst>
                                      </p:cBhvr>
                                      <p:to>
                                        <p:strVal val="visible"/>
                                      </p:to>
                                    </p:set>
                                    <p:animEffect transition="in" filter="fade">
                                      <p:cBhvr>
                                        <p:cTn id="42" dur="1000"/>
                                        <p:tgtEl>
                                          <p:spTgt spid="2051"/>
                                        </p:tgtEl>
                                      </p:cBhvr>
                                    </p:animEffect>
                                    <p:anim calcmode="lin" valueType="num">
                                      <p:cBhvr>
                                        <p:cTn id="43" dur="1000" fill="hold"/>
                                        <p:tgtEl>
                                          <p:spTgt spid="2051"/>
                                        </p:tgtEl>
                                        <p:attrNameLst>
                                          <p:attrName>ppt_x</p:attrName>
                                        </p:attrNameLst>
                                      </p:cBhvr>
                                      <p:tavLst>
                                        <p:tav tm="0">
                                          <p:val>
                                            <p:strVal val="#ppt_x"/>
                                          </p:val>
                                        </p:tav>
                                        <p:tav tm="100000">
                                          <p:val>
                                            <p:strVal val="#ppt_x"/>
                                          </p:val>
                                        </p:tav>
                                      </p:tavLst>
                                    </p:anim>
                                    <p:anim calcmode="lin" valueType="num">
                                      <p:cBhvr>
                                        <p:cTn id="44" dur="1000" fill="hold"/>
                                        <p:tgtEl>
                                          <p:spTgt spid="2051"/>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51"/>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52"/>
                                        </p:tgtEl>
                                        <p:attrNameLst>
                                          <p:attrName>style.visibility</p:attrName>
                                        </p:attrNameLst>
                                      </p:cBhvr>
                                      <p:to>
                                        <p:strVal val="visible"/>
                                      </p:to>
                                    </p:set>
                                    <p:animEffect transition="in" filter="fade">
                                      <p:cBhvr>
                                        <p:cTn id="49" dur="1000"/>
                                        <p:tgtEl>
                                          <p:spTgt spid="2052"/>
                                        </p:tgtEl>
                                      </p:cBhvr>
                                    </p:animEffect>
                                    <p:anim calcmode="lin" valueType="num">
                                      <p:cBhvr>
                                        <p:cTn id="50" dur="1000" fill="hold"/>
                                        <p:tgtEl>
                                          <p:spTgt spid="2052"/>
                                        </p:tgtEl>
                                        <p:attrNameLst>
                                          <p:attrName>ppt_x</p:attrName>
                                        </p:attrNameLst>
                                      </p:cBhvr>
                                      <p:tavLst>
                                        <p:tav tm="0">
                                          <p:val>
                                            <p:strVal val="#ppt_x"/>
                                          </p:val>
                                        </p:tav>
                                        <p:tav tm="100000">
                                          <p:val>
                                            <p:strVal val="#ppt_x"/>
                                          </p:val>
                                        </p:tav>
                                      </p:tavLst>
                                    </p:anim>
                                    <p:anim calcmode="lin" valueType="num">
                                      <p:cBhvr>
                                        <p:cTn id="51" dur="1000" fill="hold"/>
                                        <p:tgtEl>
                                          <p:spTgt spid="2052"/>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52"/>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Scale>
                                      <p:cBhvr>
                                        <p:cTn id="5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1"/>
                                        </p:tgtEl>
                                        <p:attrNameLst>
                                          <p:attrName>ppt_x</p:attrName>
                                          <p:attrName>ppt_y</p:attrName>
                                        </p:attrNameLst>
                                      </p:cBhvr>
                                    </p:animMotion>
                                    <p:animEffect transition="in" filter="fade">
                                      <p:cBhvr>
                                        <p:cTn id="58" dur="1000"/>
                                        <p:tgtEl>
                                          <p:spTgt spid="11"/>
                                        </p:tgtEl>
                                      </p:cBhvr>
                                    </p:animEffect>
                                  </p:childTnLst>
                                  <p:subTnLst>
                                    <p:animClr clrSpc="rgb" dir="cw">
                                      <p:cBhvr override="childStyle">
                                        <p:cTn dur="1" fill="hold" display="0" masterRel="nextClick" afterEffect="1"/>
                                        <p:tgtEl>
                                          <p:spTgt spid="11"/>
                                        </p:tgtEl>
                                        <p:attrNameLst>
                                          <p:attrName>ppt_c</p:attrName>
                                        </p:attrNameLst>
                                      </p:cBhvr>
                                      <p:to>
                                        <a:schemeClr val="tx2"/>
                                      </p:to>
                                    </p:animClr>
                                  </p:sub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053"/>
                                        </p:tgtEl>
                                        <p:attrNameLst>
                                          <p:attrName>style.visibility</p:attrName>
                                        </p:attrNameLst>
                                      </p:cBhvr>
                                      <p:to>
                                        <p:strVal val="visible"/>
                                      </p:to>
                                    </p:set>
                                    <p:animEffect transition="in" filter="fade">
                                      <p:cBhvr>
                                        <p:cTn id="63" dur="1000"/>
                                        <p:tgtEl>
                                          <p:spTgt spid="2053"/>
                                        </p:tgtEl>
                                      </p:cBhvr>
                                    </p:animEffect>
                                    <p:anim calcmode="lin" valueType="num">
                                      <p:cBhvr>
                                        <p:cTn id="64" dur="1000" fill="hold"/>
                                        <p:tgtEl>
                                          <p:spTgt spid="2053"/>
                                        </p:tgtEl>
                                        <p:attrNameLst>
                                          <p:attrName>ppt_x</p:attrName>
                                        </p:attrNameLst>
                                      </p:cBhvr>
                                      <p:tavLst>
                                        <p:tav tm="0">
                                          <p:val>
                                            <p:strVal val="#ppt_x"/>
                                          </p:val>
                                        </p:tav>
                                        <p:tav tm="100000">
                                          <p:val>
                                            <p:strVal val="#ppt_x"/>
                                          </p:val>
                                        </p:tav>
                                      </p:tavLst>
                                    </p:anim>
                                    <p:anim calcmode="lin" valueType="num">
                                      <p:cBhvr>
                                        <p:cTn id="65" dur="1000" fill="hold"/>
                                        <p:tgtEl>
                                          <p:spTgt spid="205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53"/>
                                        </p:tgtEl>
                                        <p:attrNameLst>
                                          <p:attrName>style.visibility</p:attrName>
                                        </p:attrNameLst>
                                      </p:cBhvr>
                                      <p:to>
                                        <p:strVal val="hidden"/>
                                      </p:to>
                                    </p:set>
                                  </p:sub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054"/>
                                        </p:tgtEl>
                                        <p:attrNameLst>
                                          <p:attrName>style.visibility</p:attrName>
                                        </p:attrNameLst>
                                      </p:cBhvr>
                                      <p:to>
                                        <p:strVal val="visible"/>
                                      </p:to>
                                    </p:set>
                                    <p:animEffect transition="in" filter="fade">
                                      <p:cBhvr>
                                        <p:cTn id="70" dur="1000"/>
                                        <p:tgtEl>
                                          <p:spTgt spid="2054"/>
                                        </p:tgtEl>
                                      </p:cBhvr>
                                    </p:animEffect>
                                    <p:anim calcmode="lin" valueType="num">
                                      <p:cBhvr>
                                        <p:cTn id="71" dur="1000" fill="hold"/>
                                        <p:tgtEl>
                                          <p:spTgt spid="2054"/>
                                        </p:tgtEl>
                                        <p:attrNameLst>
                                          <p:attrName>ppt_x</p:attrName>
                                        </p:attrNameLst>
                                      </p:cBhvr>
                                      <p:tavLst>
                                        <p:tav tm="0">
                                          <p:val>
                                            <p:strVal val="#ppt_x"/>
                                          </p:val>
                                        </p:tav>
                                        <p:tav tm="100000">
                                          <p:val>
                                            <p:strVal val="#ppt_x"/>
                                          </p:val>
                                        </p:tav>
                                      </p:tavLst>
                                    </p:anim>
                                    <p:anim calcmode="lin" valueType="num">
                                      <p:cBhvr>
                                        <p:cTn id="72" dur="1000" fill="hold"/>
                                        <p:tgtEl>
                                          <p:spTgt spid="2054"/>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54"/>
                                        </p:tgtEl>
                                        <p:attrNameLst>
                                          <p:attrName>style.visibility</p:attrName>
                                        </p:attrNameLst>
                                      </p:cBhvr>
                                      <p:to>
                                        <p:strVal val="hidden"/>
                                      </p:to>
                                    </p:set>
                                  </p:sub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055"/>
                                        </p:tgtEl>
                                        <p:attrNameLst>
                                          <p:attrName>style.visibility</p:attrName>
                                        </p:attrNameLst>
                                      </p:cBhvr>
                                      <p:to>
                                        <p:strVal val="visible"/>
                                      </p:to>
                                    </p:set>
                                    <p:animEffect transition="in" filter="fade">
                                      <p:cBhvr>
                                        <p:cTn id="77" dur="1000"/>
                                        <p:tgtEl>
                                          <p:spTgt spid="2055"/>
                                        </p:tgtEl>
                                      </p:cBhvr>
                                    </p:animEffect>
                                    <p:anim calcmode="lin" valueType="num">
                                      <p:cBhvr>
                                        <p:cTn id="78" dur="1000" fill="hold"/>
                                        <p:tgtEl>
                                          <p:spTgt spid="2055"/>
                                        </p:tgtEl>
                                        <p:attrNameLst>
                                          <p:attrName>ppt_x</p:attrName>
                                        </p:attrNameLst>
                                      </p:cBhvr>
                                      <p:tavLst>
                                        <p:tav tm="0">
                                          <p:val>
                                            <p:strVal val="#ppt_x"/>
                                          </p:val>
                                        </p:tav>
                                        <p:tav tm="100000">
                                          <p:val>
                                            <p:strVal val="#ppt_x"/>
                                          </p:val>
                                        </p:tav>
                                      </p:tavLst>
                                    </p:anim>
                                    <p:anim calcmode="lin" valueType="num">
                                      <p:cBhvr>
                                        <p:cTn id="79" dur="1000" fill="hold"/>
                                        <p:tgtEl>
                                          <p:spTgt spid="2055"/>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205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3"/>
          <p:cNvSpPr txBox="1">
            <a:spLocks/>
          </p:cNvSpPr>
          <p:nvPr/>
        </p:nvSpPr>
        <p:spPr>
          <a:xfrm>
            <a:off x="228600" y="3703704"/>
            <a:ext cx="7315200" cy="1325496"/>
          </a:xfrm>
          <a:prstGeom prst="rect">
            <a:avLst/>
          </a:prstGeom>
          <a:noFill/>
          <a:ln>
            <a:noFill/>
          </a:ln>
        </p:spPr>
        <p:txBody>
          <a:bodyPr vert="horz" lIns="91440" tIns="45720" rIns="91440" bIns="45720" rtlCol="0" anchor="ctr">
            <a:normAutofit/>
            <a:scene3d>
              <a:camera prst="orthographicFront"/>
              <a:lightRig rig="soft" dir="t">
                <a:rot lat="0" lon="0" rev="17220000"/>
              </a:lightRig>
            </a:scene3d>
            <a:sp3d prstMaterial="softEdge"/>
          </a:bodyPr>
          <a:lstStyle/>
          <a:p>
            <a:pPr>
              <a:lnSpc>
                <a:spcPct val="87000"/>
              </a:lnSpc>
            </a:pPr>
            <a:r>
              <a:rPr lang="fa-IR" sz="4400" dirty="0">
                <a:cs typeface="Mitra" pitchFamily="2" charset="-78"/>
              </a:rPr>
              <a:t>با تشکر از توجه شما...</a:t>
            </a:r>
            <a:endParaRPr lang="en-US" sz="4400" b="1" dirty="0">
              <a:latin typeface="Arial" pitchFamily="34" charset="0"/>
              <a:cs typeface="Mitra" pitchFamily="2" charset="-78"/>
            </a:endParaRPr>
          </a:p>
        </p:txBody>
      </p:sp>
      <p:pic>
        <p:nvPicPr>
          <p:cNvPr id="7" name="Picture 6"/>
          <p:cNvPicPr>
            <a:picLocks noChangeAspect="1"/>
          </p:cNvPicPr>
          <p:nvPr/>
        </p:nvPicPr>
        <p:blipFill>
          <a:blip r:embed="rId4" cstate="print"/>
          <a:stretch>
            <a:fillRect/>
          </a:stretch>
        </p:blipFill>
        <p:spPr>
          <a:xfrm>
            <a:off x="20548" y="20547"/>
            <a:ext cx="3498527" cy="2825393"/>
          </a:xfrm>
          <a:prstGeom prst="rect">
            <a:avLst/>
          </a:prstGeom>
        </p:spPr>
      </p:pic>
      <p:pic>
        <p:nvPicPr>
          <p:cNvPr id="8" name="Picture 7"/>
          <p:cNvPicPr>
            <a:picLocks noChangeAspect="1"/>
          </p:cNvPicPr>
          <p:nvPr/>
        </p:nvPicPr>
        <p:blipFill>
          <a:blip r:embed="rId5" cstate="print"/>
          <a:stretch>
            <a:fillRect/>
          </a:stretch>
        </p:blipFill>
        <p:spPr>
          <a:xfrm>
            <a:off x="3503486" y="20548"/>
            <a:ext cx="5624418" cy="2825496"/>
          </a:xfrm>
          <a:prstGeom prst="rect">
            <a:avLst/>
          </a:prstGeom>
        </p:spPr>
      </p:pic>
      <p:pic>
        <p:nvPicPr>
          <p:cNvPr id="9" name="Picture 8"/>
          <p:cNvPicPr>
            <a:picLocks noChangeAspect="1"/>
          </p:cNvPicPr>
          <p:nvPr/>
        </p:nvPicPr>
        <p:blipFill>
          <a:blip r:embed="rId6" cstate="print"/>
          <a:stretch>
            <a:fillRect/>
          </a:stretch>
        </p:blipFill>
        <p:spPr>
          <a:xfrm>
            <a:off x="-6875" y="2819400"/>
            <a:ext cx="7668994" cy="2296266"/>
          </a:xfrm>
          <a:prstGeom prst="rect">
            <a:avLst/>
          </a:prstGeom>
        </p:spPr>
      </p:pic>
      <p:pic>
        <p:nvPicPr>
          <p:cNvPr id="10" name="Picture 9"/>
          <p:cNvPicPr>
            <a:picLocks noChangeAspect="1"/>
          </p:cNvPicPr>
          <p:nvPr/>
        </p:nvPicPr>
        <p:blipFill>
          <a:blip r:embed="rId7" cstate="print"/>
          <a:stretch>
            <a:fillRect/>
          </a:stretch>
        </p:blipFill>
        <p:spPr>
          <a:xfrm>
            <a:off x="7662119" y="2819400"/>
            <a:ext cx="1461333" cy="2293850"/>
          </a:xfrm>
          <a:prstGeom prst="rect">
            <a:avLst/>
          </a:prstGeom>
        </p:spPr>
      </p:pic>
      <p:sp>
        <p:nvSpPr>
          <p:cNvPr id="6" name="Rectangle 5"/>
          <p:cNvSpPr/>
          <p:nvPr/>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grpSp>
        <p:nvGrpSpPr>
          <p:cNvPr id="20" name="Group 19"/>
          <p:cNvGrpSpPr/>
          <p:nvPr/>
        </p:nvGrpSpPr>
        <p:grpSpPr>
          <a:xfrm>
            <a:off x="0" y="5089818"/>
            <a:ext cx="9144000" cy="1768182"/>
            <a:chOff x="0" y="5089818"/>
            <a:chExt cx="9144000" cy="1768182"/>
          </a:xfrm>
        </p:grpSpPr>
        <p:pic>
          <p:nvPicPr>
            <p:cNvPr id="11" name="Picture 10"/>
            <p:cNvPicPr>
              <a:picLocks/>
            </p:cNvPicPr>
            <p:nvPr/>
          </p:nvPicPr>
          <p:blipFill>
            <a:blip r:embed="rId8" cstate="print"/>
            <a:stretch>
              <a:fillRect/>
            </a:stretch>
          </p:blipFill>
          <p:spPr>
            <a:xfrm>
              <a:off x="24064" y="5089818"/>
              <a:ext cx="9098280" cy="1737360"/>
            </a:xfrm>
            <a:prstGeom prst="rect">
              <a:avLst/>
            </a:prstGeom>
          </p:spPr>
        </p:pic>
        <p:sp>
          <p:nvSpPr>
            <p:cNvPr id="16" name="Rectangle 15"/>
            <p:cNvSpPr/>
            <p:nvPr/>
          </p:nvSpPr>
          <p:spPr>
            <a:xfrm>
              <a:off x="0" y="518160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4537710" y="2251710"/>
              <a:ext cx="6858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9098281" y="515874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3"/>
          <p:cNvSpPr txBox="1">
            <a:spLocks/>
          </p:cNvSpPr>
          <p:nvPr/>
        </p:nvSpPr>
        <p:spPr>
          <a:xfrm>
            <a:off x="170022" y="3303543"/>
            <a:ext cx="7315200" cy="1325563"/>
          </a:xfrm>
          <a:prstGeom prst="rect">
            <a:avLst/>
          </a:prstGeom>
          <a:noFill/>
          <a:ln>
            <a:noFill/>
          </a:ln>
        </p:spPr>
        <p:txBody>
          <a:bodyPr vert="horz" lIns="91440" tIns="45720" rIns="91440" bIns="45720" rtlCol="0" anchor="ctr">
            <a:noAutofit/>
            <a:scene3d>
              <a:camera prst="orthographicFront"/>
              <a:lightRig rig="soft" dir="t">
                <a:rot lat="0" lon="0" rev="17220000"/>
              </a:lightRig>
            </a:scene3d>
            <a:sp3d prstMaterial="softEdge"/>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87000"/>
              </a:lnSpc>
            </a:pPr>
            <a:r>
              <a:rPr lang="fa-IR" sz="6000" b="1" dirty="0" smtClean="0">
                <a:solidFill>
                  <a:schemeClr val="bg1"/>
                </a:solidFill>
                <a:latin typeface="Arial" pitchFamily="34" charset="0"/>
                <a:cs typeface="Mitra" pitchFamily="2" charset="-78"/>
              </a:rPr>
              <a:t>پایان</a:t>
            </a:r>
            <a:endParaRPr lang="en-US" sz="6000" b="1" dirty="0">
              <a:solidFill>
                <a:schemeClr val="bg1"/>
              </a:solidFill>
              <a:latin typeface="Arial" pitchFamily="34" charset="0"/>
              <a:cs typeface="Mitra" pitchFamily="2" charset="-78"/>
            </a:endParaRPr>
          </a:p>
        </p:txBody>
      </p:sp>
      <p:sp>
        <p:nvSpPr>
          <p:cNvPr id="2" name="Slide Number Placeholder 1"/>
          <p:cNvSpPr>
            <a:spLocks noGrp="1"/>
          </p:cNvSpPr>
          <p:nvPr>
            <p:ph type="sldNum" sz="quarter" idx="12"/>
          </p:nvPr>
        </p:nvSpPr>
        <p:spPr/>
        <p:txBody>
          <a:bodyPr/>
          <a:lstStyle/>
          <a:p>
            <a:fld id="{73820FCD-5F4C-4989-BE05-0A8208BCBC21}" type="slidenum">
              <a:rPr lang="en-US" smtClean="0"/>
              <a:pPr/>
              <a:t>7</a:t>
            </a:fld>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0"/>
                                        <p:tgtEl>
                                          <p:spTgt spid="6"/>
                                        </p:tgtEl>
                                      </p:cBhvr>
                                    </p:animEffect>
                                    <p:set>
                                      <p:cBhvr>
                                        <p:cTn id="7" dur="1" fill="hold">
                                          <p:stCondLst>
                                            <p:cond delay="9"/>
                                          </p:stCondLst>
                                        </p:cTn>
                                        <p:tgtEl>
                                          <p:spTgt spid="6"/>
                                        </p:tgtEl>
                                        <p:attrNameLst>
                                          <p:attrName>style.visibility</p:attrName>
                                        </p:attrNameLst>
                                      </p:cBhvr>
                                      <p:to>
                                        <p:strVal val="hidden"/>
                                      </p:to>
                                    </p:set>
                                  </p:childTnLst>
                                </p:cTn>
                              </p:par>
                              <p:par>
                                <p:cTn id="8" presetID="2" presetClass="exit" presetSubtype="9" fill="hold" nodeType="withEffect">
                                  <p:stCondLst>
                                    <p:cond delay="0"/>
                                  </p:stCondLst>
                                  <p:childTnLst>
                                    <p:anim calcmode="lin" valueType="num">
                                      <p:cBhvr additive="base">
                                        <p:cTn id="9" dur="750"/>
                                        <p:tgtEl>
                                          <p:spTgt spid="7"/>
                                        </p:tgtEl>
                                        <p:attrNameLst>
                                          <p:attrName>ppt_x</p:attrName>
                                        </p:attrNameLst>
                                      </p:cBhvr>
                                      <p:tavLst>
                                        <p:tav tm="0">
                                          <p:val>
                                            <p:strVal val="ppt_x"/>
                                          </p:val>
                                        </p:tav>
                                        <p:tav tm="100000">
                                          <p:val>
                                            <p:strVal val="0-ppt_w/2"/>
                                          </p:val>
                                        </p:tav>
                                      </p:tavLst>
                                    </p:anim>
                                    <p:anim calcmode="lin" valueType="num">
                                      <p:cBhvr additive="base">
                                        <p:cTn id="10" dur="750"/>
                                        <p:tgtEl>
                                          <p:spTgt spid="7"/>
                                        </p:tgtEl>
                                        <p:attrNameLst>
                                          <p:attrName>ppt_y</p:attrName>
                                        </p:attrNameLst>
                                      </p:cBhvr>
                                      <p:tavLst>
                                        <p:tav tm="0">
                                          <p:val>
                                            <p:strVal val="ppt_y"/>
                                          </p:val>
                                        </p:tav>
                                        <p:tav tm="100000">
                                          <p:val>
                                            <p:strVal val="0-ppt_h/2"/>
                                          </p:val>
                                        </p:tav>
                                      </p:tavLst>
                                    </p:anim>
                                    <p:set>
                                      <p:cBhvr>
                                        <p:cTn id="11" dur="1" fill="hold">
                                          <p:stCondLst>
                                            <p:cond delay="749"/>
                                          </p:stCondLst>
                                        </p:cTn>
                                        <p:tgtEl>
                                          <p:spTgt spid="7"/>
                                        </p:tgtEl>
                                        <p:attrNameLst>
                                          <p:attrName>style.visibility</p:attrName>
                                        </p:attrNameLst>
                                      </p:cBhvr>
                                      <p:to>
                                        <p:strVal val="hidden"/>
                                      </p:to>
                                    </p:set>
                                  </p:childTnLst>
                                </p:cTn>
                              </p:par>
                              <p:par>
                                <p:cTn id="12" presetID="2" presetClass="exit" presetSubtype="3" fill="hold" nodeType="withEffect">
                                  <p:stCondLst>
                                    <p:cond delay="0"/>
                                  </p:stCondLst>
                                  <p:childTnLst>
                                    <p:anim calcmode="lin" valueType="num">
                                      <p:cBhvr additive="base">
                                        <p:cTn id="13" dur="750"/>
                                        <p:tgtEl>
                                          <p:spTgt spid="8"/>
                                        </p:tgtEl>
                                        <p:attrNameLst>
                                          <p:attrName>ppt_x</p:attrName>
                                        </p:attrNameLst>
                                      </p:cBhvr>
                                      <p:tavLst>
                                        <p:tav tm="0">
                                          <p:val>
                                            <p:strVal val="ppt_x"/>
                                          </p:val>
                                        </p:tav>
                                        <p:tav tm="100000">
                                          <p:val>
                                            <p:strVal val="1+ppt_w/2"/>
                                          </p:val>
                                        </p:tav>
                                      </p:tavLst>
                                    </p:anim>
                                    <p:anim calcmode="lin" valueType="num">
                                      <p:cBhvr additive="base">
                                        <p:cTn id="14" dur="750"/>
                                        <p:tgtEl>
                                          <p:spTgt spid="8"/>
                                        </p:tgtEl>
                                        <p:attrNameLst>
                                          <p:attrName>ppt_y</p:attrName>
                                        </p:attrNameLst>
                                      </p:cBhvr>
                                      <p:tavLst>
                                        <p:tav tm="0">
                                          <p:val>
                                            <p:strVal val="ppt_y"/>
                                          </p:val>
                                        </p:tav>
                                        <p:tav tm="100000">
                                          <p:val>
                                            <p:strVal val="0-ppt_h/2"/>
                                          </p:val>
                                        </p:tav>
                                      </p:tavLst>
                                    </p:anim>
                                    <p:set>
                                      <p:cBhvr>
                                        <p:cTn id="15" dur="1" fill="hold">
                                          <p:stCondLst>
                                            <p:cond delay="749"/>
                                          </p:stCondLst>
                                        </p:cTn>
                                        <p:tgtEl>
                                          <p:spTgt spid="8"/>
                                        </p:tgtEl>
                                        <p:attrNameLst>
                                          <p:attrName>style.visibility</p:attrName>
                                        </p:attrNameLst>
                                      </p:cBhvr>
                                      <p:to>
                                        <p:strVal val="hidden"/>
                                      </p:to>
                                    </p:set>
                                  </p:childTnLst>
                                </p:cTn>
                              </p:par>
                              <p:par>
                                <p:cTn id="16" presetID="2" presetClass="exit" presetSubtype="8" fill="hold" nodeType="withEffect">
                                  <p:stCondLst>
                                    <p:cond delay="0"/>
                                  </p:stCondLst>
                                  <p:childTnLst>
                                    <p:anim calcmode="lin" valueType="num">
                                      <p:cBhvr additive="base">
                                        <p:cTn id="17" dur="750"/>
                                        <p:tgtEl>
                                          <p:spTgt spid="9"/>
                                        </p:tgtEl>
                                        <p:attrNameLst>
                                          <p:attrName>ppt_x</p:attrName>
                                        </p:attrNameLst>
                                      </p:cBhvr>
                                      <p:tavLst>
                                        <p:tav tm="0">
                                          <p:val>
                                            <p:strVal val="ppt_x"/>
                                          </p:val>
                                        </p:tav>
                                        <p:tav tm="100000">
                                          <p:val>
                                            <p:strVal val="0-ppt_w/2"/>
                                          </p:val>
                                        </p:tav>
                                      </p:tavLst>
                                    </p:anim>
                                    <p:anim calcmode="lin" valueType="num">
                                      <p:cBhvr additive="base">
                                        <p:cTn id="18" dur="750"/>
                                        <p:tgtEl>
                                          <p:spTgt spid="9"/>
                                        </p:tgtEl>
                                        <p:attrNameLst>
                                          <p:attrName>ppt_y</p:attrName>
                                        </p:attrNameLst>
                                      </p:cBhvr>
                                      <p:tavLst>
                                        <p:tav tm="0">
                                          <p:val>
                                            <p:strVal val="ppt_y"/>
                                          </p:val>
                                        </p:tav>
                                        <p:tav tm="100000">
                                          <p:val>
                                            <p:strVal val="ppt_y"/>
                                          </p:val>
                                        </p:tav>
                                      </p:tavLst>
                                    </p:anim>
                                    <p:set>
                                      <p:cBhvr>
                                        <p:cTn id="19" dur="1" fill="hold">
                                          <p:stCondLst>
                                            <p:cond delay="749"/>
                                          </p:stCondLst>
                                        </p:cTn>
                                        <p:tgtEl>
                                          <p:spTgt spid="9"/>
                                        </p:tgtEl>
                                        <p:attrNameLst>
                                          <p:attrName>style.visibility</p:attrName>
                                        </p:attrNameLst>
                                      </p:cBhvr>
                                      <p:to>
                                        <p:strVal val="hidden"/>
                                      </p:to>
                                    </p:set>
                                  </p:childTnLst>
                                </p:cTn>
                              </p:par>
                              <p:par>
                                <p:cTn id="20" presetID="2" presetClass="exit" presetSubtype="2" fill="hold" nodeType="withEffect">
                                  <p:stCondLst>
                                    <p:cond delay="0"/>
                                  </p:stCondLst>
                                  <p:childTnLst>
                                    <p:anim calcmode="lin" valueType="num">
                                      <p:cBhvr additive="base">
                                        <p:cTn id="21" dur="750"/>
                                        <p:tgtEl>
                                          <p:spTgt spid="10"/>
                                        </p:tgtEl>
                                        <p:attrNameLst>
                                          <p:attrName>ppt_x</p:attrName>
                                        </p:attrNameLst>
                                      </p:cBhvr>
                                      <p:tavLst>
                                        <p:tav tm="0">
                                          <p:val>
                                            <p:strVal val="ppt_x"/>
                                          </p:val>
                                        </p:tav>
                                        <p:tav tm="100000">
                                          <p:val>
                                            <p:strVal val="1+ppt_w/2"/>
                                          </p:val>
                                        </p:tav>
                                      </p:tavLst>
                                    </p:anim>
                                    <p:anim calcmode="lin" valueType="num">
                                      <p:cBhvr additive="base">
                                        <p:cTn id="22" dur="750"/>
                                        <p:tgtEl>
                                          <p:spTgt spid="10"/>
                                        </p:tgtEl>
                                        <p:attrNameLst>
                                          <p:attrName>ppt_y</p:attrName>
                                        </p:attrNameLst>
                                      </p:cBhvr>
                                      <p:tavLst>
                                        <p:tav tm="0">
                                          <p:val>
                                            <p:strVal val="ppt_y"/>
                                          </p:val>
                                        </p:tav>
                                        <p:tav tm="100000">
                                          <p:val>
                                            <p:strVal val="ppt_y"/>
                                          </p:val>
                                        </p:tav>
                                      </p:tavLst>
                                    </p:anim>
                                    <p:set>
                                      <p:cBhvr>
                                        <p:cTn id="23" dur="1" fill="hold">
                                          <p:stCondLst>
                                            <p:cond delay="749"/>
                                          </p:stCondLst>
                                        </p:cTn>
                                        <p:tgtEl>
                                          <p:spTgt spid="1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250"/>
                                        <p:tgtEl>
                                          <p:spTgt spid="14"/>
                                        </p:tgtEl>
                                      </p:cBhvr>
                                    </p:animEffect>
                                    <p:set>
                                      <p:cBhvr>
                                        <p:cTn id="26" dur="1" fill="hold">
                                          <p:stCondLst>
                                            <p:cond delay="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6"/>
</p:tagLst>
</file>

<file path=ppt/theme/theme1.xml><?xml version="1.0" encoding="utf-8"?>
<a:theme xmlns:a="http://schemas.openxmlformats.org/drawingml/2006/main" name="Introducing PowerPoint 2010">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IntroducingPowerPoint2010</Template>
  <TotalTime>0</TotalTime>
  <Words>252</Words>
  <Application>Microsoft Office PowerPoint</Application>
  <PresentationFormat>On-screen Show (4:3)</PresentationFormat>
  <Paragraphs>65</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Introducing PowerPoint 2010</vt:lpstr>
      <vt:lpstr>PowerPoint Presentation</vt:lpstr>
      <vt:lpstr>مطالعه آزمایشگاهی و تحلیلی پارامترهای موثر بر عملکرد  «میراگرهای مایع تنظیم شده» در سکوهای نفتی  استاد راهنما:  آقاي دکتر محمد قاسم سحاب  دانشجو : میثم جالو</vt:lpstr>
      <vt:lpstr>     روش شناسی تحقیق</vt:lpstr>
      <vt:lpstr> روش شناسی تحقیق</vt:lpstr>
      <vt:lpstr>یافته های تحقیق</vt:lpstr>
      <vt:lpstr>یافته های تحقیق و نتایج-1</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2012-08-23T17:19:36Z</dcterms:created>
  <dcterms:modified xsi:type="dcterms:W3CDTF">2015-08-10T08:49:16Z</dcterms:modified>
</cp:coreProperties>
</file>